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443" r:id="rId3"/>
    <p:sldId id="448" r:id="rId4"/>
    <p:sldId id="447" r:id="rId5"/>
    <p:sldId id="449" r:id="rId6"/>
    <p:sldId id="450" r:id="rId7"/>
    <p:sldId id="410" r:id="rId8"/>
    <p:sldId id="434" r:id="rId9"/>
    <p:sldId id="435" r:id="rId10"/>
    <p:sldId id="433" r:id="rId11"/>
    <p:sldId id="446" r:id="rId12"/>
    <p:sldId id="439" r:id="rId13"/>
    <p:sldId id="477" r:id="rId14"/>
    <p:sldId id="445" r:id="rId15"/>
    <p:sldId id="444" r:id="rId16"/>
    <p:sldId id="478" r:id="rId17"/>
    <p:sldId id="476" r:id="rId18"/>
    <p:sldId id="437" r:id="rId19"/>
    <p:sldId id="436" r:id="rId20"/>
    <p:sldId id="451" r:id="rId21"/>
    <p:sldId id="454" r:id="rId22"/>
    <p:sldId id="438" r:id="rId23"/>
    <p:sldId id="452" r:id="rId24"/>
    <p:sldId id="453" r:id="rId25"/>
    <p:sldId id="440" r:id="rId26"/>
    <p:sldId id="455" r:id="rId27"/>
    <p:sldId id="458" r:id="rId28"/>
    <p:sldId id="456" r:id="rId29"/>
    <p:sldId id="459" r:id="rId30"/>
    <p:sldId id="461" r:id="rId31"/>
    <p:sldId id="460" r:id="rId32"/>
    <p:sldId id="457" r:id="rId33"/>
    <p:sldId id="462" r:id="rId34"/>
    <p:sldId id="463" r:id="rId35"/>
    <p:sldId id="464" r:id="rId36"/>
    <p:sldId id="469" r:id="rId37"/>
    <p:sldId id="468" r:id="rId38"/>
    <p:sldId id="465" r:id="rId39"/>
    <p:sldId id="466" r:id="rId40"/>
    <p:sldId id="467" r:id="rId41"/>
    <p:sldId id="474" r:id="rId42"/>
    <p:sldId id="470" r:id="rId43"/>
    <p:sldId id="475" r:id="rId44"/>
    <p:sldId id="472" r:id="rId45"/>
    <p:sldId id="473" r:id="rId46"/>
    <p:sldId id="321" r:id="rId47"/>
  </p:sldIdLst>
  <p:sldSz cx="12192000" cy="6858000"/>
  <p:notesSz cx="6858000" cy="9144000"/>
  <p:embeddedFontLs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iAt/+f3ibO3jh+KclEmtjQkfwA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58581-6398-40AA-856C-BBE4E32CC421}">
  <a:tblStyle styleId="{CC758581-6398-40AA-856C-BBE4E32CC42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11" autoAdjust="0"/>
  </p:normalViewPr>
  <p:slideViewPr>
    <p:cSldViewPr snapToGrid="0">
      <p:cViewPr varScale="1">
        <p:scale>
          <a:sx n="97" d="100"/>
          <a:sy n="97" d="100"/>
        </p:scale>
        <p:origin x="1074" y="84"/>
      </p:cViewPr>
      <p:guideLst>
        <p:guide orient="horz" pos="96"/>
        <p:guide/>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0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110"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what-is/load-balancing/#:~:text=In%20the%20IP%20hash%20method,then%20mapped%20to%20individual%20serv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what-is/load-balancing/#:~:text=In%20the%20IP%20hash%20method,then%20mapped%20to%20individual%20server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19877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9815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45676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8539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1053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0811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78686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 </a:t>
            </a:r>
            <a:r>
              <a:rPr lang="en-US" b="1" dirty="0" smtClean="0"/>
              <a:t>full backup</a:t>
            </a:r>
            <a:r>
              <a:rPr lang="en-US" dirty="0" smtClean="0"/>
              <a:t> copies all selected data, requiring the most storage and time but providing the fastest recovery. </a:t>
            </a:r>
            <a:r>
              <a:rPr lang="en-US" b="1" dirty="0" smtClean="0"/>
              <a:t>Incremental backups</a:t>
            </a:r>
            <a:r>
              <a:rPr lang="en-US" dirty="0" smtClean="0"/>
              <a:t> only store changes since the last backup (full or incremental), using less space but requiring multiple backups for restoration, whereas </a:t>
            </a:r>
            <a:r>
              <a:rPr lang="en-US" b="1" dirty="0" smtClean="0"/>
              <a:t>differential backups</a:t>
            </a:r>
            <a:r>
              <a:rPr lang="en-US" dirty="0" smtClean="0"/>
              <a:t> save changes since the last full backup, growing larger over time but allowing faster recovery than incremental backups.</a:t>
            </a: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705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In the context of Disaster Recovery (DR), a "pilot light" environment refers to a minimal, cost-effective version of your IT infrastructure running in the cloud, ready to be quickly scaled up to full capacity in case of a disaster, ensuring minimal downtime and data loss. </a:t>
            </a:r>
          </a:p>
          <a:p>
            <a:pPr marL="0" lvl="0" indent="0" algn="l" rtl="0">
              <a:spcBef>
                <a:spcPts val="0"/>
              </a:spcBef>
              <a:spcAft>
                <a:spcPts val="0"/>
              </a:spcAft>
              <a:buNone/>
            </a:pPr>
            <a:endParaRPr lang="en-US" sz="1200" b="0" i="0" u="none" strike="noStrike" cap="none" dirty="0" smtClean="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Warm standby means having a scaled-down, yet fully functional, copy of your production environment in another region, ready to quickly scale up and handle traffic in case of a disaster, offering a faster recovery time than a cold standby but at a higher cost. </a:t>
            </a:r>
          </a:p>
          <a:p>
            <a:pPr marL="0" lvl="0" indent="0" algn="l" rtl="0">
              <a:spcBef>
                <a:spcPts val="0"/>
              </a:spcBef>
              <a:spcAft>
                <a:spcPts val="0"/>
              </a:spcAft>
              <a:buNone/>
            </a:pPr>
            <a:endParaRPr lang="en-US" sz="1200" b="0" i="0" u="none" strike="noStrike" cap="none" dirty="0" smtClean="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Multi-site active/active means </a:t>
            </a:r>
            <a:r>
              <a:rPr lang="en-US" dirty="0" smtClean="0"/>
              <a:t>running your workload simultaneously in multiple locations (regions or data centers) with all sites handling production traffic and data replication, ensuring minimal downtime and data loss during a disaster.</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6616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7733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87206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52826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71723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87969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2925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60754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914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6565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19077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83474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54536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38611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77412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72566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98123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Could use this to be active/passive: </a:t>
            </a:r>
          </a:p>
          <a:p>
            <a:pPr marL="0" lvl="0" indent="0" algn="l" rtl="0">
              <a:spcBef>
                <a:spcPts val="0"/>
              </a:spcBef>
              <a:spcAft>
                <a:spcPts val="0"/>
              </a:spcAft>
              <a:buNone/>
            </a:pPr>
            <a:r>
              <a:rPr lang="en-US" dirty="0" smtClean="0"/>
              <a:t>• All disks are “owned” by controller A </a:t>
            </a:r>
          </a:p>
          <a:p>
            <a:pPr marL="0" lvl="0" indent="0" algn="l" rtl="0">
              <a:spcBef>
                <a:spcPts val="0"/>
              </a:spcBef>
              <a:spcAft>
                <a:spcPts val="0"/>
              </a:spcAft>
              <a:buNone/>
            </a:pPr>
            <a:r>
              <a:rPr lang="en-US" dirty="0" smtClean="0"/>
              <a:t>• All storage is provisioned on controller A </a:t>
            </a:r>
          </a:p>
          <a:p>
            <a:pPr marL="0" lvl="0" indent="0" algn="l" rtl="0">
              <a:spcBef>
                <a:spcPts val="0"/>
              </a:spcBef>
              <a:spcAft>
                <a:spcPts val="0"/>
              </a:spcAft>
              <a:buNone/>
            </a:pPr>
            <a:r>
              <a:rPr lang="en-US" dirty="0" smtClean="0"/>
              <a:t>• If controller A goes down, controller B can “take over” and basically impersonate controller A without missing a beat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Could use this to be active/active: </a:t>
            </a:r>
          </a:p>
          <a:p>
            <a:pPr marL="0" lvl="0" indent="0" algn="l" rtl="0">
              <a:spcBef>
                <a:spcPts val="0"/>
              </a:spcBef>
              <a:spcAft>
                <a:spcPts val="0"/>
              </a:spcAft>
              <a:buNone/>
            </a:pPr>
            <a:r>
              <a:rPr lang="en-US" dirty="0" smtClean="0"/>
              <a:t>• Half disks are “owned” by controller A, half by controller B </a:t>
            </a:r>
          </a:p>
          <a:p>
            <a:pPr marL="0" lvl="0" indent="0" algn="l" rtl="0">
              <a:spcBef>
                <a:spcPts val="0"/>
              </a:spcBef>
              <a:spcAft>
                <a:spcPts val="0"/>
              </a:spcAft>
              <a:buNone/>
            </a:pPr>
            <a:r>
              <a:rPr lang="en-US" dirty="0" smtClean="0"/>
              <a:t>• Provision workloads on each controller </a:t>
            </a:r>
          </a:p>
          <a:p>
            <a:pPr marL="0" lvl="0" indent="0" algn="l" rtl="0">
              <a:spcBef>
                <a:spcPts val="0"/>
              </a:spcBef>
              <a:spcAft>
                <a:spcPts val="0"/>
              </a:spcAft>
              <a:buNone/>
            </a:pPr>
            <a:r>
              <a:rPr lang="en-US" dirty="0" smtClean="0"/>
              <a:t>• If controller A goes down, controller B is responsible for both its own usual workload as well as controller A’s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 either case, when situation is resolved: </a:t>
            </a:r>
          </a:p>
          <a:p>
            <a:pPr marL="0" lvl="0" indent="0" algn="l" rtl="0">
              <a:spcBef>
                <a:spcPts val="0"/>
              </a:spcBef>
              <a:spcAft>
                <a:spcPts val="0"/>
              </a:spcAft>
              <a:buNone/>
            </a:pPr>
            <a:r>
              <a:rPr lang="en-US" dirty="0" smtClean="0"/>
              <a:t>• Controller B can “give back” to controller A the work it took over </a:t>
            </a:r>
          </a:p>
          <a:p>
            <a:pPr marL="0" lvl="0" indent="0" algn="l" rtl="0">
              <a:spcBef>
                <a:spcPts val="0"/>
              </a:spcBef>
              <a:spcAft>
                <a:spcPts val="0"/>
              </a:spcAft>
              <a:buNone/>
            </a:pPr>
            <a:r>
              <a:rPr lang="en-US" dirty="0" smtClean="0"/>
              <a:t>• This restores HA capability after a failure</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36360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11914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5327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62335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92767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77132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673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138496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smtClean="0">
                <a:sym typeface="Calibri"/>
                <a:hlinkClick r:id="rId3"/>
              </a:rPr>
              <a:t>In the IP hash method, the load balancer performs a mathematical computation, called hashing, on the client IP address. It converts the client IP address to a number, which is then mapped to individual servers.</a:t>
            </a:r>
            <a:br>
              <a:rPr lang="en-US" dirty="0" smtClean="0">
                <a:sym typeface="Calibri"/>
                <a:hlinkClick r:id="rId3"/>
              </a:rPr>
            </a:b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78816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smtClean="0">
                <a:sym typeface="Calibri"/>
                <a:hlinkClick r:id="rId3"/>
              </a:rPr>
              <a:t>In the IP hash method, the load balancer performs a mathematical computation, called hashing, on the client IP address. It converts the client IP address to a number, which is then mapped to individual servers.</a:t>
            </a:r>
            <a:br>
              <a:rPr lang="en-US" dirty="0" smtClean="0">
                <a:sym typeface="Calibri"/>
                <a:hlinkClick r:id="rId3"/>
              </a:rPr>
            </a:b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35950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74049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57692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34022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9188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2"/>
        <p:cNvGrpSpPr/>
        <p:nvPr/>
      </p:nvGrpSpPr>
      <p:grpSpPr>
        <a:xfrm>
          <a:off x="0" y="0"/>
          <a:ext cx="0" cy="0"/>
          <a:chOff x="0" y="0"/>
          <a:chExt cx="0" cy="0"/>
        </a:xfrm>
      </p:grpSpPr>
      <p:sp>
        <p:nvSpPr>
          <p:cNvPr id="8093" name="Google Shape;809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4" name="Google Shape;809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95" name="Google Shape;809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8206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1738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4396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u="sng" strike="noStrike" cap="none" dirty="0" smtClean="0">
                <a:solidFill>
                  <a:schemeClr val="dk1"/>
                </a:solidFill>
                <a:latin typeface="Calibri"/>
                <a:ea typeface="Calibri"/>
                <a:cs typeface="Calibri"/>
                <a:sym typeface="Calibri"/>
              </a:rPr>
              <a:t>High Availability </a:t>
            </a:r>
            <a:r>
              <a:rPr lang="en-US" sz="1200" b="0" i="0" u="none" strike="noStrike" cap="none" dirty="0" smtClean="0">
                <a:solidFill>
                  <a:schemeClr val="dk1"/>
                </a:solidFill>
                <a:latin typeface="Calibri"/>
                <a:ea typeface="Calibri"/>
                <a:cs typeface="Calibri"/>
                <a:sym typeface="Calibri"/>
              </a:rPr>
              <a:t>does not mean that the systems will not have failure and downtime. An Highly Available system can have downtime but the systems should be designed to be up and running with minimal efforts in case of a failure.</a:t>
            </a:r>
            <a:endParaRPr lang="en-US" dirty="0" smtClean="0"/>
          </a:p>
          <a:p>
            <a:pPr marL="0" lvl="0" indent="0" algn="l" rtl="0">
              <a:spcBef>
                <a:spcPts val="0"/>
              </a:spcBef>
              <a:spcAft>
                <a:spcPts val="0"/>
              </a:spcAft>
              <a:buNone/>
            </a:pPr>
            <a:r>
              <a:rPr lang="en-US" sz="1200" dirty="0" smtClean="0"/>
              <a:t>A </a:t>
            </a:r>
            <a:r>
              <a:rPr lang="en-US" sz="1200" b="1" u="sng" dirty="0" smtClean="0"/>
              <a:t>Fault-Tolerant Design </a:t>
            </a:r>
            <a:r>
              <a:rPr lang="en-US" sz="1200" dirty="0" smtClean="0"/>
              <a:t>enables a system to continue its intended operation, possibly at a reduced level, rather than failing completely, when some part of the system fails </a:t>
            </a:r>
          </a:p>
          <a:p>
            <a:pPr marL="0" lvl="0" indent="0" algn="l" rtl="0">
              <a:spcBef>
                <a:spcPts val="0"/>
              </a:spcBef>
              <a:spcAft>
                <a:spcPts val="0"/>
              </a:spcAft>
              <a:buNone/>
            </a:pPr>
            <a:r>
              <a:rPr lang="en-US" sz="1200" b="1" u="sng" dirty="0" smtClean="0">
                <a:latin typeface="Roboto Slab"/>
              </a:rPr>
              <a:t>Disaster Recovery </a:t>
            </a:r>
            <a:r>
              <a:rPr lang="en-US" sz="1200" dirty="0" smtClean="0">
                <a:latin typeface="Roboto Slab"/>
              </a:rPr>
              <a:t>assumes that the primary site is not recoverable (at least for some time) and represents a process of restoring data and services to a secondary survived site</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7694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1451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eople.duke.edu/~tkb13/courses/ece566-2020fa/slides/09-ha.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aws.amazon.com/blogs/architecture/disaster-recovery-dr-architecture-on-aws-part-i-strategies-for-recovery-in-the-cloud/"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exabytes.my/blog/compare-incremental-full-differential-backu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blog.quest.com/7-steps-for-creating-a-data-backup-strategy/"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aws.amazon.com/blogs/architecture/disaster-recovery-dr-architecture-on-aws-part-i-strategies-for-recovery-in-the-cloud/"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hyperlink" Target="https://aws.amazon.com/blogs/publicsector/achieving-five-nines-cloud-justice-public-safety/"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aws.amazon.com/blogs/publicsector/achieving-five-nines-cloud-justice-public-safety/"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www.youtube.com/watch?v=80aK2_iwMO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people.duke.edu/~tkb13/courses/ece566-2020fa/slides/09-ha.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people.duke.edu/~tkb13/courses/ece566-2020fa/slides/09-ha.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people.duke.edu/~tkb13/courses/ece566-2020fa/slides/09-ha.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hyperlink" Target="https://people.duke.edu/~tkb13/courses/ece566-2020fa/slides/09-ha.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hyperlink" Target="https://people.duke.edu/~tkb13/courses/ece566-2020fa/slides/09-ha.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people.duke.edu/~tkb13/courses/ece566-2020fa/slides/09-ha.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people.duke.edu/~tkb13/courses/ece566-2020fa/slides/09-ha.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pugetsystems.com/labs/articles/raid-explained-24/"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s://people.duke.edu/~tkb13/courses/ece566-2020fa/slides/09-ha.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people.duke.edu/~tkb13/courses/ece566-2020fa/slides/09-ha.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people.duke.edu/~tkb13/courses/ece566-2020fa/slides/09-ha.pdf"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hyperlink" Target="https://people.duke.edu/~tkb13/courses/ece566-2020fa/slides/09-ha.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hyperlink" Target="https://people.duke.edu/~tkb13/courses/ece566-2020fa/slides/09-ha.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hyperlink" Target="https://people.duke.edu/~tkb13/courses/ece566-2020fa/slides/09-ha.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networkdefenseblog.com/post/network-design-network-edge" TargetMode="Externa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hyperlink" Target="https://www.cisco.com/c/en/us/td/docs/solutions/Enterprise/Data_Center/DC_Infra2_5/DCI_SRND_2_5a_book/DCInfra_2a.html" TargetMode="Externa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hyperlink" Target="https://people.duke.edu/~tkb13/courses/ece566-2020fa/slides/09-ha.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zabbix.com/"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aws.amazon.com/blogs/database/deploy-amazon-rds-on-aws-outposts-with-multi-az-high-availability/" TargetMode="Externa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hyperlink" Target="https://aws.amazon.com/blogs/architecture/disaster-recovery-dr-architecture-on-aws-part-i-strategies-for-recovery-in-the-cloud/"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hyperlink" Target="https://medium.com/@maheshsaini.sec/system-design-4-top-cloud-disaster-recovery-strategies-e91750d6c93d" TargetMode="External"/><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
        <p:cNvGrpSpPr/>
        <p:nvPr/>
      </p:nvGrpSpPr>
      <p:grpSpPr>
        <a:xfrm>
          <a:off x="0" y="0"/>
          <a:ext cx="0" cy="0"/>
          <a:chOff x="0" y="0"/>
          <a:chExt cx="0" cy="0"/>
        </a:xfrm>
      </p:grpSpPr>
      <p:pic>
        <p:nvPicPr>
          <p:cNvPr id="34" name="Google Shape;34;p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5" name="Google Shape;35;p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smtClean="0">
                <a:solidFill>
                  <a:srgbClr val="003C71"/>
                </a:solidFill>
                <a:latin typeface="Arial"/>
                <a:ea typeface="Arial"/>
                <a:cs typeface="Arial"/>
                <a:sym typeface="Arial"/>
              </a:rPr>
              <a:t>Applied Virtual Networks</a:t>
            </a:r>
            <a:endParaRPr sz="3600" b="1" dirty="0">
              <a:solidFill>
                <a:srgbClr val="003C71"/>
              </a:solidFill>
              <a:latin typeface="Arial"/>
              <a:ea typeface="Arial"/>
              <a:cs typeface="Arial"/>
              <a:sym typeface="Arial"/>
            </a:endParaRPr>
          </a:p>
        </p:txBody>
      </p:sp>
      <p:sp>
        <p:nvSpPr>
          <p:cNvPr id="36" name="Google Shape;36;p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smtClean="0">
                <a:solidFill>
                  <a:srgbClr val="003C71"/>
                </a:solidFill>
                <a:latin typeface="Arial"/>
                <a:ea typeface="Arial"/>
                <a:cs typeface="Arial"/>
                <a:sym typeface="Arial"/>
              </a:rPr>
              <a:t>COMP 4912</a:t>
            </a:r>
            <a:endParaRPr sz="2800" b="1" dirty="0">
              <a:solidFill>
                <a:srgbClr val="003C71"/>
              </a:solidFill>
              <a:latin typeface="Arial"/>
              <a:ea typeface="Arial"/>
              <a:cs typeface="Arial"/>
              <a:sym typeface="Arial"/>
            </a:endParaRPr>
          </a:p>
        </p:txBody>
      </p:sp>
      <p:sp>
        <p:nvSpPr>
          <p:cNvPr id="37" name="Google Shape;37;p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003C71"/>
                </a:solidFill>
                <a:latin typeface="Arial"/>
                <a:ea typeface="Arial"/>
                <a:cs typeface="Arial"/>
                <a:sym typeface="Arial"/>
              </a:rPr>
              <a:t>Instructor:</a:t>
            </a:r>
            <a:r>
              <a:rPr lang="en-US" sz="2800" b="1" dirty="0">
                <a:solidFill>
                  <a:srgbClr val="003C71"/>
                </a:solidFill>
                <a:latin typeface="Arial"/>
                <a:ea typeface="Arial"/>
                <a:cs typeface="Arial"/>
                <a:sym typeface="Arial"/>
              </a:rPr>
              <a:t> Dawood Sajjadi </a:t>
            </a:r>
            <a:endParaRPr lang="en-US" sz="2800" b="1" dirty="0" smtClean="0">
              <a:solidFill>
                <a:srgbClr val="003C71"/>
              </a:solidFill>
              <a:latin typeface="Arial"/>
              <a:ea typeface="Arial"/>
              <a:cs typeface="Arial"/>
              <a:sym typeface="Arial"/>
            </a:endParaRPr>
          </a:p>
          <a:p>
            <a:pPr marL="0" marR="0" lvl="0" indent="0" algn="l" rtl="0">
              <a:spcBef>
                <a:spcPts val="0"/>
              </a:spcBef>
              <a:spcAft>
                <a:spcPts val="0"/>
              </a:spcAft>
              <a:buNone/>
            </a:pPr>
            <a:r>
              <a:rPr lang="en-US" sz="2800" b="1" dirty="0">
                <a:solidFill>
                  <a:srgbClr val="003C71"/>
                </a:solidFill>
              </a:rPr>
              <a:t>	</a:t>
            </a:r>
            <a:r>
              <a:rPr lang="en-US" sz="2800" b="1" dirty="0" smtClean="0">
                <a:solidFill>
                  <a:srgbClr val="003C71"/>
                </a:solidFill>
              </a:rPr>
              <a:t>        </a:t>
            </a:r>
            <a:r>
              <a:rPr lang="en-US" sz="2000" dirty="0" smtClean="0">
                <a:solidFill>
                  <a:srgbClr val="003C71"/>
                </a:solidFill>
                <a:latin typeface="Arial"/>
                <a:ea typeface="Arial"/>
                <a:cs typeface="Arial"/>
                <a:sym typeface="Arial"/>
              </a:rPr>
              <a:t>PhD</a:t>
            </a:r>
            <a:r>
              <a:rPr lang="en-US" sz="2000" dirty="0">
                <a:solidFill>
                  <a:srgbClr val="003C71"/>
                </a:solidFill>
                <a:latin typeface="Arial"/>
                <a:ea typeface="Arial"/>
                <a:cs typeface="Arial"/>
                <a:sym typeface="Arial"/>
              </a:rPr>
              <a:t>, SMIEEE, </a:t>
            </a:r>
            <a:r>
              <a:rPr lang="en-US" sz="2000" dirty="0" smtClean="0">
                <a:solidFill>
                  <a:srgbClr val="003C71"/>
                </a:solidFill>
                <a:latin typeface="Arial"/>
                <a:ea typeface="Arial"/>
                <a:cs typeface="Arial"/>
                <a:sym typeface="Arial"/>
              </a:rPr>
              <a:t>CISSP</a:t>
            </a:r>
            <a:endParaRPr dirty="0"/>
          </a:p>
        </p:txBody>
      </p:sp>
      <p:sp>
        <p:nvSpPr>
          <p:cNvPr id="38" name="Google Shape;38;p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smtClean="0">
                <a:solidFill>
                  <a:srgbClr val="003C71"/>
                </a:solidFill>
                <a:latin typeface="Arial"/>
                <a:ea typeface="Arial"/>
                <a:cs typeface="Arial"/>
                <a:sym typeface="Arial"/>
              </a:rPr>
              <a:t>Winter-Spring 2025</a:t>
            </a:r>
            <a:endParaRPr sz="2400" b="1" dirty="0">
              <a:solidFill>
                <a:srgbClr val="003C71"/>
              </a:solidFill>
              <a:latin typeface="Arial"/>
              <a:ea typeface="Arial"/>
              <a:cs typeface="Arial"/>
              <a:sym typeface="Arial"/>
            </a:endParaRPr>
          </a:p>
        </p:txBody>
      </p:sp>
      <p:sp>
        <p:nvSpPr>
          <p:cNvPr id="40" name="Google Shape;40;p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smtClean="0">
                <a:solidFill>
                  <a:srgbClr val="003C71"/>
                </a:solidFill>
                <a:latin typeface="Arial"/>
                <a:ea typeface="Arial"/>
                <a:cs typeface="Arial"/>
                <a:sym typeface="Arial"/>
                <a:hlinkClick r:id="rId4"/>
              </a:rPr>
              <a:t>ssajjaditorshizi@bcit.ca</a:t>
            </a:r>
            <a:endParaRPr lang="en-US" sz="2200" dirty="0" smtClean="0">
              <a:solidFill>
                <a:srgbClr val="003C71"/>
              </a:solidFill>
              <a:latin typeface="Arial"/>
              <a:ea typeface="Arial"/>
              <a:cs typeface="Arial"/>
              <a:sym typeface="Arial"/>
            </a:endParaRPr>
          </a:p>
        </p:txBody>
      </p:sp>
      <p:sp>
        <p:nvSpPr>
          <p:cNvPr id="41" name="Google Shape;41;p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3C71"/>
                </a:solidFill>
                <a:latin typeface="Arial"/>
                <a:ea typeface="Arial"/>
                <a:cs typeface="Arial"/>
                <a:sym typeface="Arial"/>
              </a:rPr>
              <a:t>Week </a:t>
            </a:r>
            <a:r>
              <a:rPr lang="en-US" sz="2400" b="1" dirty="0" smtClean="0">
                <a:solidFill>
                  <a:srgbClr val="003C71"/>
                </a:solidFill>
                <a:latin typeface="Arial"/>
                <a:ea typeface="Arial"/>
                <a:cs typeface="Arial"/>
                <a:sym typeface="Arial"/>
              </a:rPr>
              <a:t>#9</a:t>
            </a:r>
            <a:endParaRPr sz="2400" b="1"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l="29174" t="7943" r="29013"/>
          <a:stretch/>
        </p:blipFill>
        <p:spPr>
          <a:xfrm>
            <a:off x="6688195" y="95205"/>
            <a:ext cx="5243760" cy="6597081"/>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 name="Picture 2"/>
          <p:cNvPicPr>
            <a:picLocks noChangeAspect="1"/>
          </p:cNvPicPr>
          <p:nvPr/>
        </p:nvPicPr>
        <p:blipFill>
          <a:blip r:embed="rId4"/>
          <a:stretch>
            <a:fillRect/>
          </a:stretch>
        </p:blipFill>
        <p:spPr>
          <a:xfrm>
            <a:off x="371018" y="1067820"/>
            <a:ext cx="11321379" cy="1921269"/>
          </a:xfrm>
          <a:prstGeom prst="rect">
            <a:avLst/>
          </a:prstGeom>
        </p:spPr>
      </p:pic>
      <p:pic>
        <p:nvPicPr>
          <p:cNvPr id="5" name="Picture 4"/>
          <p:cNvPicPr>
            <a:picLocks noChangeAspect="1"/>
          </p:cNvPicPr>
          <p:nvPr/>
        </p:nvPicPr>
        <p:blipFill rotWithShape="1">
          <a:blip r:embed="rId5"/>
          <a:srcRect t="15598" b="24002"/>
          <a:stretch/>
        </p:blipFill>
        <p:spPr>
          <a:xfrm>
            <a:off x="1890445" y="3375059"/>
            <a:ext cx="9072040" cy="3082249"/>
          </a:xfrm>
          <a:prstGeom prst="rect">
            <a:avLst/>
          </a:prstGeom>
        </p:spPr>
      </p:pic>
      <p:sp>
        <p:nvSpPr>
          <p:cNvPr id="7"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HA vs. FT vs. DR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2510608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Types of Redundancy</a:t>
            </a:r>
          </a:p>
        </p:txBody>
      </p:sp>
      <p:graphicFrame>
        <p:nvGraphicFramePr>
          <p:cNvPr id="7" name="Table 6"/>
          <p:cNvGraphicFramePr>
            <a:graphicFrameLocks noGrp="1"/>
          </p:cNvGraphicFramePr>
          <p:nvPr>
            <p:extLst>
              <p:ext uri="{D42A27DB-BD31-4B8C-83A1-F6EECF244321}">
                <p14:modId xmlns:p14="http://schemas.microsoft.com/office/powerpoint/2010/main" val="3717998612"/>
              </p:ext>
            </p:extLst>
          </p:nvPr>
        </p:nvGraphicFramePr>
        <p:xfrm>
          <a:off x="1417834" y="2764331"/>
          <a:ext cx="10633753" cy="3654729"/>
        </p:xfrm>
        <a:graphic>
          <a:graphicData uri="http://schemas.openxmlformats.org/drawingml/2006/table">
            <a:tbl>
              <a:tblPr/>
              <a:tblGrid>
                <a:gridCol w="1043056">
                  <a:extLst>
                    <a:ext uri="{9D8B030D-6E8A-4147-A177-3AD203B41FA5}">
                      <a16:colId xmlns:a16="http://schemas.microsoft.com/office/drawing/2014/main" val="4224548914"/>
                    </a:ext>
                  </a:extLst>
                </a:gridCol>
                <a:gridCol w="2370582">
                  <a:extLst>
                    <a:ext uri="{9D8B030D-6E8A-4147-A177-3AD203B41FA5}">
                      <a16:colId xmlns:a16="http://schemas.microsoft.com/office/drawing/2014/main" val="3371894029"/>
                    </a:ext>
                  </a:extLst>
                </a:gridCol>
                <a:gridCol w="4086690">
                  <a:extLst>
                    <a:ext uri="{9D8B030D-6E8A-4147-A177-3AD203B41FA5}">
                      <a16:colId xmlns:a16="http://schemas.microsoft.com/office/drawing/2014/main" val="2712329638"/>
                    </a:ext>
                  </a:extLst>
                </a:gridCol>
                <a:gridCol w="3133425">
                  <a:extLst>
                    <a:ext uri="{9D8B030D-6E8A-4147-A177-3AD203B41FA5}">
                      <a16:colId xmlns:a16="http://schemas.microsoft.com/office/drawing/2014/main" val="1830613520"/>
                    </a:ext>
                  </a:extLst>
                </a:gridCol>
              </a:tblGrid>
              <a:tr h="281133">
                <a:tc>
                  <a:txBody>
                    <a:bodyPr/>
                    <a:lstStyle/>
                    <a:p>
                      <a:pPr algn="ctr" fontAlgn="b"/>
                      <a:r>
                        <a:rPr lang="en-US" sz="1600" b="1" i="0" u="none" strike="noStrike" dirty="0">
                          <a:solidFill>
                            <a:srgbClr val="000000"/>
                          </a:solidFill>
                          <a:effectLst/>
                          <a:latin typeface="Arial" panose="020B0604020202020204" pitchFamily="34" charset="0"/>
                        </a:rPr>
                        <a:t>Category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a:solidFill>
                            <a:srgbClr val="000000"/>
                          </a:solidFill>
                          <a:effectLst/>
                          <a:latin typeface="Arial" panose="020B0604020202020204" pitchFamily="34" charset="0"/>
                        </a:rPr>
                        <a:t>Technology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a:solidFill>
                            <a:srgbClr val="000000"/>
                          </a:solidFill>
                          <a:effectLst/>
                          <a:latin typeface="Arial" panose="020B0604020202020204" pitchFamily="34" charset="0"/>
                        </a:rPr>
                        <a:t>Purpose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a:solidFill>
                            <a:srgbClr val="000000"/>
                          </a:solidFill>
                          <a:effectLst/>
                          <a:latin typeface="Arial" panose="020B0604020202020204" pitchFamily="34" charset="0"/>
                        </a:rPr>
                        <a:t>Common Use Cases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016356768"/>
                  </a:ext>
                </a:extLst>
              </a:tr>
              <a:tr h="281133">
                <a:tc>
                  <a:txBody>
                    <a:bodyPr/>
                    <a:lstStyle/>
                    <a:p>
                      <a:pPr algn="ctr" fontAlgn="b"/>
                      <a:r>
                        <a:rPr lang="en-US" sz="1200" b="1" i="0" u="none" strike="noStrike" dirty="0">
                          <a:solidFill>
                            <a:srgbClr val="000000"/>
                          </a:solidFill>
                          <a:effectLst/>
                          <a:latin typeface="Arial" panose="020B0604020202020204" pitchFamily="34" charset="0"/>
                        </a:rPr>
                        <a:t>Network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200" b="0" i="0" u="none" strike="noStrike" dirty="0">
                          <a:solidFill>
                            <a:srgbClr val="000000"/>
                          </a:solidFill>
                          <a:effectLst/>
                          <a:latin typeface="Arial" panose="020B0604020202020204" pitchFamily="34" charset="0"/>
                        </a:rPr>
                        <a:t>HSRP/VRRP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Router failover for uninterrupted gateway connectivity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Enterprise gateway redundancy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34450"/>
                  </a:ext>
                </a:extLst>
              </a:tr>
              <a:tr h="281133">
                <a:tc>
                  <a:txBody>
                    <a:bodyPr/>
                    <a:lstStyle/>
                    <a:p>
                      <a:pPr algn="ctr" fontAlgn="b"/>
                      <a:r>
                        <a:rPr lang="en-US" sz="1200" b="1" i="0" u="none" strike="noStrike" dirty="0">
                          <a:solidFill>
                            <a:srgbClr val="000000"/>
                          </a:solidFill>
                          <a:effectLst/>
                          <a:latin typeface="Arial" panose="020B0604020202020204" pitchFamily="34" charset="0"/>
                        </a:rPr>
                        <a:t>Network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200" b="0" i="0" u="none" strike="noStrike" dirty="0">
                          <a:solidFill>
                            <a:srgbClr val="000000"/>
                          </a:solidFill>
                          <a:effectLst/>
                          <a:latin typeface="Arial" panose="020B0604020202020204" pitchFamily="34" charset="0"/>
                        </a:rPr>
                        <a:t>BGP Multi-Homing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Using multiple ISPs for internet redundancy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Cloud providers, ISPs, large enterprises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6397742"/>
                  </a:ext>
                </a:extLst>
              </a:tr>
              <a:tr h="281133">
                <a:tc>
                  <a:txBody>
                    <a:bodyPr/>
                    <a:lstStyle/>
                    <a:p>
                      <a:pPr algn="ctr" fontAlgn="b"/>
                      <a:r>
                        <a:rPr lang="en-US" sz="1200" b="1" i="0" u="none" strike="noStrike" dirty="0">
                          <a:solidFill>
                            <a:srgbClr val="000000"/>
                          </a:solidFill>
                          <a:effectLst/>
                          <a:latin typeface="Arial" panose="020B0604020202020204" pitchFamily="34" charset="0"/>
                        </a:rPr>
                        <a:t>Network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200" b="0" i="0" u="none" strike="noStrike" dirty="0">
                          <a:solidFill>
                            <a:srgbClr val="000000"/>
                          </a:solidFill>
                          <a:effectLst/>
                          <a:latin typeface="Arial" panose="020B0604020202020204" pitchFamily="34" charset="0"/>
                        </a:rPr>
                        <a:t>SD-WAN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Dynamic WAN failover across multiple connections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Hybrid cloud, remote offices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25629"/>
                  </a:ext>
                </a:extLst>
              </a:tr>
              <a:tr h="281133">
                <a:tc>
                  <a:txBody>
                    <a:bodyPr/>
                    <a:lstStyle/>
                    <a:p>
                      <a:pPr algn="ctr" fontAlgn="b"/>
                      <a:r>
                        <a:rPr lang="en-US" sz="1200" b="1" i="0" u="none" strike="noStrike" dirty="0">
                          <a:solidFill>
                            <a:srgbClr val="000000"/>
                          </a:solidFill>
                          <a:effectLst/>
                          <a:latin typeface="Arial" panose="020B0604020202020204" pitchFamily="34" charset="0"/>
                        </a:rPr>
                        <a:t>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dirty="0">
                          <a:solidFill>
                            <a:srgbClr val="000000"/>
                          </a:solidFill>
                          <a:effectLst/>
                          <a:latin typeface="Arial" panose="020B0604020202020204" pitchFamily="34" charset="0"/>
                        </a:rPr>
                        <a:t>Failover Clustering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Automatic failover between clustered servers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0" i="0" u="none" strike="noStrike">
                          <a:solidFill>
                            <a:srgbClr val="000000"/>
                          </a:solidFill>
                          <a:effectLst/>
                          <a:latin typeface="Arial" panose="020B0604020202020204" pitchFamily="34" charset="0"/>
                        </a:rPr>
                        <a:t>Databases, file servers, enterprise apps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9940011"/>
                  </a:ext>
                </a:extLst>
              </a:tr>
              <a:tr h="281133">
                <a:tc>
                  <a:txBody>
                    <a:bodyPr/>
                    <a:lstStyle/>
                    <a:p>
                      <a:pPr algn="ctr" fontAlgn="b"/>
                      <a:r>
                        <a:rPr lang="en-US" sz="1200" b="1" i="0" u="none" strike="noStrike" dirty="0">
                          <a:solidFill>
                            <a:srgbClr val="000000"/>
                          </a:solidFill>
                          <a:effectLst/>
                          <a:latin typeface="Arial" panose="020B0604020202020204" pitchFamily="34" charset="0"/>
                        </a:rPr>
                        <a:t>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Arial" panose="020B0604020202020204" pitchFamily="34" charset="0"/>
                        </a:rPr>
                        <a:t>Virtualization HA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Ensures VM continuity if a host fails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VMware HA, Hyper-V, Proxmox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145746"/>
                  </a:ext>
                </a:extLst>
              </a:tr>
              <a:tr h="281133">
                <a:tc>
                  <a:txBody>
                    <a:bodyPr/>
                    <a:lstStyle/>
                    <a:p>
                      <a:pPr algn="ctr" fontAlgn="b"/>
                      <a:r>
                        <a:rPr lang="en-US" sz="1200" b="1" i="0" u="none" strike="noStrike" dirty="0">
                          <a:solidFill>
                            <a:srgbClr val="000000"/>
                          </a:solidFill>
                          <a:effectLst/>
                          <a:latin typeface="Arial" panose="020B0604020202020204" pitchFamily="34" charset="0"/>
                        </a:rPr>
                        <a:t>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Arial" panose="020B0604020202020204" pitchFamily="34" charset="0"/>
                        </a:rPr>
                        <a:t>Database Replication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Replicates database data across multiple servers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SQL &amp; NoSQL databases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2544888"/>
                  </a:ext>
                </a:extLst>
              </a:tr>
              <a:tr h="281133">
                <a:tc>
                  <a:txBody>
                    <a:bodyPr/>
                    <a:lstStyle/>
                    <a:p>
                      <a:pPr algn="ctr" fontAlgn="b"/>
                      <a:r>
                        <a:rPr lang="en-US" sz="1200" b="1" i="0" u="none" strike="noStrike" dirty="0">
                          <a:solidFill>
                            <a:srgbClr val="000000"/>
                          </a:solidFill>
                          <a:effectLst/>
                          <a:latin typeface="Arial" panose="020B0604020202020204" pitchFamily="34" charset="0"/>
                        </a:rPr>
                        <a:t>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dirty="0">
                          <a:solidFill>
                            <a:srgbClr val="000000"/>
                          </a:solidFill>
                          <a:effectLst/>
                          <a:latin typeface="Arial" panose="020B0604020202020204" pitchFamily="34" charset="0"/>
                        </a:rPr>
                        <a:t>Load Balancers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Distributes traffic to multiple application servers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Web applications, microservices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4418514"/>
                  </a:ext>
                </a:extLst>
              </a:tr>
              <a:tr h="281133">
                <a:tc>
                  <a:txBody>
                    <a:bodyPr/>
                    <a:lstStyle/>
                    <a:p>
                      <a:pPr algn="ctr" fontAlgn="b"/>
                      <a:r>
                        <a:rPr lang="en-US" sz="1200" b="1" i="0" u="none" strike="noStrike" dirty="0">
                          <a:solidFill>
                            <a:srgbClr val="000000"/>
                          </a:solidFill>
                          <a:effectLst/>
                          <a:latin typeface="Arial" panose="020B0604020202020204" pitchFamily="34" charset="0"/>
                        </a:rPr>
                        <a:t>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Arial" panose="020B0604020202020204" pitchFamily="34" charset="0"/>
                        </a:rPr>
                        <a:t>Kubernetes Auto-Healing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Automatically restarts failed containers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Cloud-native applications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222044"/>
                  </a:ext>
                </a:extLst>
              </a:tr>
              <a:tr h="281133">
                <a:tc>
                  <a:txBody>
                    <a:bodyPr/>
                    <a:lstStyle/>
                    <a:p>
                      <a:pPr algn="ctr" fontAlgn="b"/>
                      <a:r>
                        <a:rPr lang="en-US" sz="1200" b="1" i="0" u="none" strike="noStrike" dirty="0">
                          <a:solidFill>
                            <a:srgbClr val="000000"/>
                          </a:solidFill>
                          <a:effectLst/>
                          <a:latin typeface="Arial" panose="020B0604020202020204" pitchFamily="34" charset="0"/>
                        </a:rPr>
                        <a:t>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Arial" panose="020B0604020202020204" pitchFamily="34" charset="0"/>
                        </a:rPr>
                        <a:t>Multi-Region Deployment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Deploys services in multiple geographic locations for DR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Disaster recovery, content delivery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960720"/>
                  </a:ext>
                </a:extLst>
              </a:tr>
              <a:tr h="281133">
                <a:tc>
                  <a:txBody>
                    <a:bodyPr/>
                    <a:lstStyle/>
                    <a:p>
                      <a:pPr algn="ctr" fontAlgn="b"/>
                      <a:r>
                        <a:rPr lang="en-US" sz="1200" b="1" i="0" u="none" strike="noStrike" dirty="0">
                          <a:solidFill>
                            <a:srgbClr val="000000"/>
                          </a:solidFill>
                          <a:effectLst/>
                          <a:latin typeface="Arial" panose="020B0604020202020204" pitchFamily="34" charset="0"/>
                        </a:rPr>
                        <a:t>Hardware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0" i="0" u="none" strike="noStrike">
                          <a:solidFill>
                            <a:srgbClr val="000000"/>
                          </a:solidFill>
                          <a:effectLst/>
                          <a:latin typeface="Arial" panose="020B0604020202020204" pitchFamily="34" charset="0"/>
                        </a:rPr>
                        <a:t>Redundant Power Supply (PSU)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Prevents power failures by having dual power inputs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Enterprise data centers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516055"/>
                  </a:ext>
                </a:extLst>
              </a:tr>
              <a:tr h="281133">
                <a:tc>
                  <a:txBody>
                    <a:bodyPr/>
                    <a:lstStyle/>
                    <a:p>
                      <a:pPr algn="ctr" fontAlgn="b"/>
                      <a:r>
                        <a:rPr lang="en-US" sz="1200" b="1" i="0" u="none" strike="noStrike" dirty="0">
                          <a:solidFill>
                            <a:srgbClr val="000000"/>
                          </a:solidFill>
                          <a:effectLst/>
                          <a:latin typeface="Arial" panose="020B0604020202020204" pitchFamily="34" charset="0"/>
                        </a:rPr>
                        <a:t>Hardware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0" i="0" u="none" strike="noStrike">
                          <a:solidFill>
                            <a:srgbClr val="000000"/>
                          </a:solidFill>
                          <a:effectLst/>
                          <a:latin typeface="Arial" panose="020B0604020202020204" pitchFamily="34" charset="0"/>
                        </a:rPr>
                        <a:t>Power Distribution Units (PDU)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Distributes electrical load and prevents failures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Server racks, Power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87549"/>
                  </a:ext>
                </a:extLst>
              </a:tr>
              <a:tr h="281133">
                <a:tc>
                  <a:txBody>
                    <a:bodyPr/>
                    <a:lstStyle/>
                    <a:p>
                      <a:pPr algn="ctr" fontAlgn="b"/>
                      <a:r>
                        <a:rPr lang="en-US" sz="1200" b="1" i="0" u="none" strike="noStrike" dirty="0">
                          <a:solidFill>
                            <a:srgbClr val="000000"/>
                          </a:solidFill>
                          <a:effectLst/>
                          <a:latin typeface="Arial" panose="020B0604020202020204" pitchFamily="34" charset="0"/>
                        </a:rPr>
                        <a:t>Hardware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0" i="0" u="none" strike="noStrike">
                          <a:solidFill>
                            <a:srgbClr val="000000"/>
                          </a:solidFill>
                          <a:effectLst/>
                          <a:latin typeface="Arial" panose="020B0604020202020204" pitchFamily="34" charset="0"/>
                        </a:rPr>
                        <a:t>RAID Storage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Protects against disk failures in storage systems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Storage arrays, cloud storage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988583"/>
                  </a:ext>
                </a:extLst>
              </a:tr>
            </a:tbl>
          </a:graphicData>
        </a:graphic>
      </p:graphicFrame>
      <p:sp>
        <p:nvSpPr>
          <p:cNvPr id="12" name="Rectangle 11"/>
          <p:cNvSpPr/>
          <p:nvPr/>
        </p:nvSpPr>
        <p:spPr>
          <a:xfrm>
            <a:off x="190199" y="938261"/>
            <a:ext cx="10544712" cy="1569660"/>
          </a:xfrm>
          <a:prstGeom prst="rect">
            <a:avLst/>
          </a:prstGeom>
        </p:spPr>
        <p:txBody>
          <a:bodyPr wrap="square">
            <a:spAutoFit/>
          </a:bodyPr>
          <a:lstStyle/>
          <a:p>
            <a:pPr>
              <a:lnSpc>
                <a:spcPct val="150000"/>
              </a:lnSpc>
            </a:pPr>
            <a:r>
              <a:rPr lang="en-US" sz="1600" b="1" dirty="0">
                <a:solidFill>
                  <a:srgbClr val="0070C0"/>
                </a:solidFill>
              </a:rPr>
              <a:t>Hardware Redundancy: </a:t>
            </a:r>
            <a:r>
              <a:rPr lang="en-US" sz="1600" dirty="0"/>
              <a:t>Duplicate physical components (e.g., servers, </a:t>
            </a:r>
            <a:r>
              <a:rPr lang="en-US" sz="1600" dirty="0" smtClean="0"/>
              <a:t>storage, network, power).</a:t>
            </a:r>
            <a:endParaRPr lang="en-US" sz="1600" dirty="0"/>
          </a:p>
          <a:p>
            <a:pPr>
              <a:lnSpc>
                <a:spcPct val="150000"/>
              </a:lnSpc>
            </a:pPr>
            <a:r>
              <a:rPr lang="en-US" sz="1600" b="1" dirty="0" smtClean="0">
                <a:solidFill>
                  <a:srgbClr val="0070C0"/>
                </a:solidFill>
              </a:rPr>
              <a:t>Software </a:t>
            </a:r>
            <a:r>
              <a:rPr lang="en-US" sz="1600" b="1" dirty="0">
                <a:solidFill>
                  <a:srgbClr val="0070C0"/>
                </a:solidFill>
              </a:rPr>
              <a:t>Redundancy: </a:t>
            </a:r>
            <a:r>
              <a:rPr lang="en-US" sz="1600" dirty="0"/>
              <a:t>Clustering and failover mechanisms.</a:t>
            </a:r>
          </a:p>
          <a:p>
            <a:pPr>
              <a:lnSpc>
                <a:spcPct val="150000"/>
              </a:lnSpc>
            </a:pPr>
            <a:r>
              <a:rPr lang="en-US" sz="1600" b="1" dirty="0" smtClean="0">
                <a:solidFill>
                  <a:srgbClr val="0070C0"/>
                </a:solidFill>
              </a:rPr>
              <a:t>Network Redundancy</a:t>
            </a:r>
            <a:r>
              <a:rPr lang="en-US" sz="1600" b="1" dirty="0">
                <a:solidFill>
                  <a:srgbClr val="0070C0"/>
                </a:solidFill>
              </a:rPr>
              <a:t>: </a:t>
            </a:r>
            <a:r>
              <a:rPr lang="en-US" sz="1600" dirty="0" smtClean="0"/>
              <a:t>Practice </a:t>
            </a:r>
            <a:r>
              <a:rPr lang="en-US" sz="1600" dirty="0"/>
              <a:t>of implementing backup </a:t>
            </a:r>
            <a:r>
              <a:rPr lang="en-US" sz="1600" dirty="0" smtClean="0"/>
              <a:t>links/devices to </a:t>
            </a:r>
            <a:r>
              <a:rPr lang="en-US" sz="1600" dirty="0"/>
              <a:t>ensure continuous network </a:t>
            </a:r>
            <a:r>
              <a:rPr lang="en-US" sz="1600" dirty="0" smtClean="0"/>
              <a:t>availability.</a:t>
            </a:r>
            <a:endParaRPr lang="en-US" sz="1600" dirty="0"/>
          </a:p>
          <a:p>
            <a:pPr>
              <a:lnSpc>
                <a:spcPct val="150000"/>
              </a:lnSpc>
            </a:pPr>
            <a:r>
              <a:rPr lang="en-US" sz="1600" b="1" dirty="0">
                <a:solidFill>
                  <a:srgbClr val="0070C0"/>
                </a:solidFill>
              </a:rPr>
              <a:t>Geographic Redundancy: </a:t>
            </a:r>
            <a:r>
              <a:rPr lang="en-US" sz="1600" dirty="0"/>
              <a:t>Multiple </a:t>
            </a:r>
            <a:r>
              <a:rPr lang="en-US" sz="1600" dirty="0" smtClean="0"/>
              <a:t>sites/data </a:t>
            </a:r>
            <a:r>
              <a:rPr lang="en-US" sz="1600" dirty="0"/>
              <a:t>centers </a:t>
            </a:r>
            <a:r>
              <a:rPr lang="en-US" sz="1600" dirty="0" smtClean="0"/>
              <a:t>across geographical </a:t>
            </a:r>
            <a:r>
              <a:rPr lang="en-US" sz="1600" dirty="0"/>
              <a:t>regions</a:t>
            </a:r>
            <a:r>
              <a:rPr lang="en-US" sz="1600" dirty="0" smtClean="0"/>
              <a:t>.</a:t>
            </a:r>
            <a:endParaRPr lang="en-US" sz="1600" dirty="0"/>
          </a:p>
        </p:txBody>
      </p:sp>
    </p:spTree>
    <p:extLst>
      <p:ext uri="{BB962C8B-B14F-4D97-AF65-F5344CB8AC3E}">
        <p14:creationId xmlns:p14="http://schemas.microsoft.com/office/powerpoint/2010/main" val="35598811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1417834" y="6367633"/>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Core HA Concepts</a:t>
            </a:r>
          </a:p>
        </p:txBody>
      </p:sp>
      <p:sp>
        <p:nvSpPr>
          <p:cNvPr id="3" name="Rectangle 2"/>
          <p:cNvSpPr/>
          <p:nvPr/>
        </p:nvSpPr>
        <p:spPr>
          <a:xfrm>
            <a:off x="263703" y="845430"/>
            <a:ext cx="6578885" cy="923330"/>
          </a:xfrm>
          <a:prstGeom prst="rect">
            <a:avLst/>
          </a:prstGeom>
        </p:spPr>
        <p:txBody>
          <a:bodyPr wrap="square">
            <a:spAutoFit/>
          </a:bodyPr>
          <a:lstStyle/>
          <a:p>
            <a:pPr marL="285750" indent="-285750">
              <a:buFont typeface="Wingdings" panose="05000000000000000000" pitchFamily="2" charset="2"/>
              <a:buChar char="ü"/>
            </a:pPr>
            <a:r>
              <a:rPr lang="en-US" sz="1800" dirty="0" smtClean="0"/>
              <a:t>Identify </a:t>
            </a:r>
            <a:r>
              <a:rPr lang="en-US" sz="1800" dirty="0" smtClean="0">
                <a:solidFill>
                  <a:srgbClr val="FF0000"/>
                </a:solidFill>
              </a:rPr>
              <a:t>Single Points </a:t>
            </a:r>
            <a:r>
              <a:rPr lang="en-US" sz="1800" dirty="0">
                <a:solidFill>
                  <a:srgbClr val="FF0000"/>
                </a:solidFill>
              </a:rPr>
              <a:t>of </a:t>
            </a:r>
            <a:r>
              <a:rPr lang="en-US" sz="1800" dirty="0" smtClean="0">
                <a:solidFill>
                  <a:srgbClr val="FF0000"/>
                </a:solidFill>
              </a:rPr>
              <a:t>Failure</a:t>
            </a:r>
            <a:r>
              <a:rPr lang="en-US" sz="1800" dirty="0" smtClean="0"/>
              <a:t>.</a:t>
            </a:r>
            <a:endParaRPr lang="en-US" sz="1800" dirty="0"/>
          </a:p>
          <a:p>
            <a:pPr marL="285750" indent="-285750">
              <a:buFont typeface="Wingdings" panose="05000000000000000000" pitchFamily="2" charset="2"/>
              <a:buChar char="ü"/>
            </a:pPr>
            <a:r>
              <a:rPr lang="en-US" sz="1800" dirty="0" smtClean="0"/>
              <a:t>Add </a:t>
            </a:r>
            <a:r>
              <a:rPr lang="en-US" sz="1800" dirty="0" smtClean="0">
                <a:solidFill>
                  <a:srgbClr val="00B050"/>
                </a:solidFill>
              </a:rPr>
              <a:t>Redundancy</a:t>
            </a:r>
            <a:r>
              <a:rPr lang="en-US" sz="1800" dirty="0" smtClean="0"/>
              <a:t> </a:t>
            </a:r>
            <a:r>
              <a:rPr lang="en-US" sz="1800" dirty="0"/>
              <a:t>to </a:t>
            </a:r>
            <a:r>
              <a:rPr lang="en-US" sz="1800" dirty="0" smtClean="0"/>
              <a:t>eliminate Failures.</a:t>
            </a:r>
          </a:p>
          <a:p>
            <a:pPr marL="285750" indent="-285750">
              <a:buFont typeface="Wingdings" panose="05000000000000000000" pitchFamily="2" charset="2"/>
              <a:buChar char="ü"/>
            </a:pPr>
            <a:r>
              <a:rPr lang="en-US" sz="1800" dirty="0" smtClean="0"/>
              <a:t>Need </a:t>
            </a:r>
            <a:r>
              <a:rPr lang="en-US" sz="1800" dirty="0">
                <a:solidFill>
                  <a:srgbClr val="0070C0"/>
                </a:solidFill>
              </a:rPr>
              <a:t>P</a:t>
            </a:r>
            <a:r>
              <a:rPr lang="en-US" sz="1800" dirty="0" smtClean="0">
                <a:solidFill>
                  <a:srgbClr val="0070C0"/>
                </a:solidFill>
              </a:rPr>
              <a:t>olicy</a:t>
            </a:r>
            <a:r>
              <a:rPr lang="en-US" sz="1800" dirty="0" smtClean="0"/>
              <a:t> </a:t>
            </a:r>
            <a:r>
              <a:rPr lang="en-US" sz="1800" dirty="0"/>
              <a:t>for how to interface with </a:t>
            </a:r>
            <a:r>
              <a:rPr lang="en-US" sz="1800" dirty="0" smtClean="0"/>
              <a:t>Redundant Systems.</a:t>
            </a:r>
            <a:endParaRPr lang="en-US" sz="1800" dirty="0"/>
          </a:p>
        </p:txBody>
      </p:sp>
      <p:sp>
        <p:nvSpPr>
          <p:cNvPr id="5" name="Rectangle 4"/>
          <p:cNvSpPr/>
          <p:nvPr/>
        </p:nvSpPr>
        <p:spPr>
          <a:xfrm>
            <a:off x="1640129" y="1844281"/>
            <a:ext cx="6096000" cy="984885"/>
          </a:xfrm>
          <a:prstGeom prst="rect">
            <a:avLst/>
          </a:prstGeom>
        </p:spPr>
        <p:txBody>
          <a:bodyPr>
            <a:spAutoFit/>
          </a:bodyPr>
          <a:lstStyle/>
          <a:p>
            <a:r>
              <a:rPr lang="en-US" sz="1600" b="1" u="sng" dirty="0" smtClean="0">
                <a:solidFill>
                  <a:srgbClr val="0070C0"/>
                </a:solidFill>
              </a:rPr>
              <a:t>Active/Active</a:t>
            </a:r>
            <a:r>
              <a:rPr lang="en-US" dirty="0">
                <a:solidFill>
                  <a:srgbClr val="0070C0"/>
                </a:solidFill>
              </a:rPr>
              <a:t>: </a:t>
            </a:r>
            <a:endParaRPr lang="en-US" dirty="0" smtClean="0">
              <a:solidFill>
                <a:srgbClr val="0070C0"/>
              </a:solidFill>
            </a:endParaRPr>
          </a:p>
          <a:p>
            <a:r>
              <a:rPr lang="en-US" dirty="0" smtClean="0"/>
              <a:t>Both </a:t>
            </a:r>
            <a:r>
              <a:rPr lang="en-US" dirty="0"/>
              <a:t>redundant components used in normal operation; symmetric </a:t>
            </a:r>
            <a:r>
              <a:rPr lang="en-US" dirty="0" smtClean="0"/>
              <a:t>design.</a:t>
            </a:r>
          </a:p>
          <a:p>
            <a:pPr marL="285750" indent="-285750">
              <a:buFont typeface="Wingdings" panose="05000000000000000000" pitchFamily="2" charset="2"/>
              <a:buChar char="ü"/>
            </a:pPr>
            <a:r>
              <a:rPr lang="en-US" dirty="0" smtClean="0"/>
              <a:t>Higher </a:t>
            </a:r>
            <a:r>
              <a:rPr lang="en-US" dirty="0"/>
              <a:t>utilization and </a:t>
            </a:r>
            <a:r>
              <a:rPr lang="en-US" dirty="0" smtClean="0"/>
              <a:t>capacity/performance</a:t>
            </a:r>
          </a:p>
          <a:p>
            <a:pPr marL="285750" indent="-285750">
              <a:buFont typeface="Wingdings" panose="05000000000000000000" pitchFamily="2" charset="2"/>
              <a:buChar char="ü"/>
            </a:pPr>
            <a:r>
              <a:rPr lang="en-US" dirty="0" smtClean="0"/>
              <a:t>Capacity/performance </a:t>
            </a:r>
            <a:r>
              <a:rPr lang="en-US" dirty="0"/>
              <a:t>is reduced on failure</a:t>
            </a:r>
          </a:p>
        </p:txBody>
      </p:sp>
      <p:sp>
        <p:nvSpPr>
          <p:cNvPr id="6" name="Rectangle 5"/>
          <p:cNvSpPr/>
          <p:nvPr/>
        </p:nvSpPr>
        <p:spPr>
          <a:xfrm>
            <a:off x="1604124" y="2970157"/>
            <a:ext cx="7822059" cy="984885"/>
          </a:xfrm>
          <a:prstGeom prst="rect">
            <a:avLst/>
          </a:prstGeom>
        </p:spPr>
        <p:txBody>
          <a:bodyPr wrap="square">
            <a:spAutoFit/>
          </a:bodyPr>
          <a:lstStyle/>
          <a:p>
            <a:r>
              <a:rPr lang="en-US" sz="1600" b="1" u="sng" dirty="0" smtClean="0">
                <a:solidFill>
                  <a:srgbClr val="0070C0"/>
                </a:solidFill>
              </a:rPr>
              <a:t>Active/Passive (Primary/Secondary): </a:t>
            </a:r>
          </a:p>
          <a:p>
            <a:r>
              <a:rPr lang="en-US" dirty="0" smtClean="0"/>
              <a:t>A Primary </a:t>
            </a:r>
            <a:r>
              <a:rPr lang="en-US" dirty="0"/>
              <a:t>and </a:t>
            </a:r>
            <a:r>
              <a:rPr lang="en-US" dirty="0" smtClean="0"/>
              <a:t>Secondary </a:t>
            </a:r>
            <a:r>
              <a:rPr lang="en-US" dirty="0"/>
              <a:t>system; secondary only does work if primary fails; asymmetric </a:t>
            </a:r>
            <a:r>
              <a:rPr lang="en-US" dirty="0" smtClean="0"/>
              <a:t>design.</a:t>
            </a:r>
          </a:p>
          <a:p>
            <a:pPr marL="285750" lvl="1" indent="-285750">
              <a:buFont typeface="Wingdings" panose="05000000000000000000" pitchFamily="2" charset="2"/>
              <a:buChar char="ü"/>
            </a:pPr>
            <a:r>
              <a:rPr lang="en-US" dirty="0"/>
              <a:t>Failures don’t affect </a:t>
            </a:r>
            <a:r>
              <a:rPr lang="en-US" dirty="0" smtClean="0"/>
              <a:t>capacity/performance</a:t>
            </a:r>
          </a:p>
          <a:p>
            <a:pPr marL="285750" lvl="1" indent="-285750">
              <a:buFont typeface="Wingdings" panose="05000000000000000000" pitchFamily="2" charset="2"/>
              <a:buChar char="ü"/>
            </a:pPr>
            <a:r>
              <a:rPr lang="en-US" dirty="0" smtClean="0"/>
              <a:t>Half </a:t>
            </a:r>
            <a:r>
              <a:rPr lang="en-US" dirty="0"/>
              <a:t>the hardware is idle most of its life (low utilization)</a:t>
            </a:r>
          </a:p>
        </p:txBody>
      </p:sp>
      <p:pic>
        <p:nvPicPr>
          <p:cNvPr id="7" name="Picture 6"/>
          <p:cNvPicPr>
            <a:picLocks noChangeAspect="1"/>
          </p:cNvPicPr>
          <p:nvPr/>
        </p:nvPicPr>
        <p:blipFill rotWithShape="1">
          <a:blip r:embed="rId5"/>
          <a:srcRect l="16326" r="20416"/>
          <a:stretch/>
        </p:blipFill>
        <p:spPr>
          <a:xfrm>
            <a:off x="355600" y="4153862"/>
            <a:ext cx="1284529" cy="1177802"/>
          </a:xfrm>
          <a:prstGeom prst="rect">
            <a:avLst/>
          </a:prstGeom>
        </p:spPr>
      </p:pic>
      <p:pic>
        <p:nvPicPr>
          <p:cNvPr id="8" name="Picture 7"/>
          <p:cNvPicPr>
            <a:picLocks noChangeAspect="1"/>
          </p:cNvPicPr>
          <p:nvPr/>
        </p:nvPicPr>
        <p:blipFill>
          <a:blip r:embed="rId6"/>
          <a:stretch>
            <a:fillRect/>
          </a:stretch>
        </p:blipFill>
        <p:spPr>
          <a:xfrm>
            <a:off x="7632700" y="1176133"/>
            <a:ext cx="1579167" cy="1783437"/>
          </a:xfrm>
          <a:prstGeom prst="rect">
            <a:avLst/>
          </a:prstGeom>
        </p:spPr>
      </p:pic>
      <p:pic>
        <p:nvPicPr>
          <p:cNvPr id="9" name="Picture 8"/>
          <p:cNvPicPr>
            <a:picLocks noChangeAspect="1"/>
          </p:cNvPicPr>
          <p:nvPr/>
        </p:nvPicPr>
        <p:blipFill>
          <a:blip r:embed="rId7"/>
          <a:stretch>
            <a:fillRect/>
          </a:stretch>
        </p:blipFill>
        <p:spPr>
          <a:xfrm>
            <a:off x="9591283" y="2478212"/>
            <a:ext cx="1888328" cy="1790230"/>
          </a:xfrm>
          <a:prstGeom prst="rect">
            <a:avLst/>
          </a:prstGeom>
        </p:spPr>
      </p:pic>
      <p:sp>
        <p:nvSpPr>
          <p:cNvPr id="10" name="Rectangle 9"/>
          <p:cNvSpPr/>
          <p:nvPr/>
        </p:nvSpPr>
        <p:spPr>
          <a:xfrm>
            <a:off x="1690954" y="4294943"/>
            <a:ext cx="10077236" cy="1077218"/>
          </a:xfrm>
          <a:prstGeom prst="rect">
            <a:avLst/>
          </a:prstGeom>
        </p:spPr>
        <p:txBody>
          <a:bodyPr wrap="square">
            <a:spAutoFit/>
          </a:bodyPr>
          <a:lstStyle/>
          <a:p>
            <a:r>
              <a:rPr lang="en-US" sz="1600" dirty="0">
                <a:solidFill>
                  <a:srgbClr val="002060"/>
                </a:solidFill>
              </a:rPr>
              <a:t>Imagine an </a:t>
            </a:r>
            <a:r>
              <a:rPr lang="en-US" sz="1600" b="1" dirty="0" smtClean="0">
                <a:solidFill>
                  <a:srgbClr val="002060"/>
                </a:solidFill>
              </a:rPr>
              <a:t>Active/Passive</a:t>
            </a:r>
            <a:r>
              <a:rPr lang="en-US" sz="1600" dirty="0" smtClean="0">
                <a:solidFill>
                  <a:srgbClr val="002060"/>
                </a:solidFill>
              </a:rPr>
              <a:t> system.</a:t>
            </a:r>
          </a:p>
          <a:p>
            <a:r>
              <a:rPr lang="en-US" sz="1600" dirty="0" smtClean="0">
                <a:solidFill>
                  <a:srgbClr val="002060"/>
                </a:solidFill>
              </a:rPr>
              <a:t>What </a:t>
            </a:r>
            <a:r>
              <a:rPr lang="en-US" sz="1600" dirty="0">
                <a:solidFill>
                  <a:srgbClr val="002060"/>
                </a:solidFill>
              </a:rPr>
              <a:t>if the two redundant systems lose contact with each other, and each thinks its time to “take over</a:t>
            </a:r>
            <a:r>
              <a:rPr lang="en-US" sz="1600" dirty="0" smtClean="0">
                <a:solidFill>
                  <a:srgbClr val="002060"/>
                </a:solidFill>
              </a:rPr>
              <a:t>”?</a:t>
            </a:r>
          </a:p>
          <a:p>
            <a:r>
              <a:rPr lang="en-US" sz="1600" dirty="0" smtClean="0">
                <a:solidFill>
                  <a:srgbClr val="002060"/>
                </a:solidFill>
              </a:rPr>
              <a:t>Both </a:t>
            </a:r>
            <a:r>
              <a:rPr lang="en-US" sz="1600" dirty="0">
                <a:solidFill>
                  <a:srgbClr val="002060"/>
                </a:solidFill>
              </a:rPr>
              <a:t>are serving traffic and issuing </a:t>
            </a:r>
            <a:r>
              <a:rPr lang="en-US" sz="1600" dirty="0" smtClean="0">
                <a:solidFill>
                  <a:srgbClr val="002060"/>
                </a:solidFill>
              </a:rPr>
              <a:t>commands, which lead to chaos!</a:t>
            </a:r>
          </a:p>
          <a:p>
            <a:r>
              <a:rPr lang="en-US" sz="1600" dirty="0" smtClean="0">
                <a:solidFill>
                  <a:srgbClr val="002060"/>
                </a:solidFill>
              </a:rPr>
              <a:t>Redundant </a:t>
            </a:r>
            <a:r>
              <a:rPr lang="en-US" sz="1600" dirty="0">
                <a:solidFill>
                  <a:srgbClr val="002060"/>
                </a:solidFill>
              </a:rPr>
              <a:t>computer systems must have protocol to govern </a:t>
            </a:r>
            <a:r>
              <a:rPr lang="en-US" sz="1600" dirty="0" smtClean="0">
                <a:solidFill>
                  <a:srgbClr val="002060"/>
                </a:solidFill>
              </a:rPr>
              <a:t>takeover.</a:t>
            </a:r>
            <a:endParaRPr lang="en-US" sz="1600" dirty="0">
              <a:solidFill>
                <a:srgbClr val="002060"/>
              </a:solidFill>
            </a:endParaRPr>
          </a:p>
        </p:txBody>
      </p:sp>
    </p:spTree>
    <p:extLst>
      <p:ext uri="{BB962C8B-B14F-4D97-AF65-F5344CB8AC3E}">
        <p14:creationId xmlns:p14="http://schemas.microsoft.com/office/powerpoint/2010/main" val="4096778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523981" y="1197987"/>
            <a:ext cx="5240601" cy="4163295"/>
          </a:xfrm>
          <a:prstGeom prst="rect">
            <a:avLst/>
          </a:prstGeom>
        </p:spPr>
      </p:pic>
      <p:sp>
        <p:nvSpPr>
          <p:cNvPr id="5" name="Rectangle 4"/>
          <p:cNvSpPr/>
          <p:nvPr/>
        </p:nvSpPr>
        <p:spPr>
          <a:xfrm>
            <a:off x="1237079" y="6549102"/>
            <a:ext cx="9916473" cy="276999"/>
          </a:xfrm>
          <a:prstGeom prst="rect">
            <a:avLst/>
          </a:prstGeom>
        </p:spPr>
        <p:txBody>
          <a:bodyPr wrap="square">
            <a:spAutoFit/>
          </a:bodyPr>
          <a:lstStyle/>
          <a:p>
            <a:r>
              <a:rPr lang="en-US" sz="1200" dirty="0">
                <a:hlinkClick r:id="rId5"/>
              </a:rPr>
              <a:t>https://aws.amazon.com/blogs/architecture/disaster-recovery-dr-architecture-on-aws-part-i-strategies-for-recovery-in-the-cloud</a:t>
            </a:r>
            <a:r>
              <a:rPr lang="en-US" sz="1200" dirty="0" smtClean="0">
                <a:hlinkClick r:id="rId5"/>
              </a:rPr>
              <a:t>/</a:t>
            </a:r>
            <a:r>
              <a:rPr lang="en-US" sz="1200" dirty="0" smtClean="0"/>
              <a:t> </a:t>
            </a:r>
            <a:endParaRPr lang="en-US" sz="1200" dirty="0"/>
          </a:p>
        </p:txBody>
      </p:sp>
      <p:pic>
        <p:nvPicPr>
          <p:cNvPr id="4" name="Picture 3"/>
          <p:cNvPicPr>
            <a:picLocks noChangeAspect="1"/>
          </p:cNvPicPr>
          <p:nvPr/>
        </p:nvPicPr>
        <p:blipFill>
          <a:blip r:embed="rId6"/>
          <a:stretch>
            <a:fillRect/>
          </a:stretch>
        </p:blipFill>
        <p:spPr>
          <a:xfrm>
            <a:off x="6371841" y="1197987"/>
            <a:ext cx="5256578" cy="4237041"/>
          </a:xfrm>
          <a:prstGeom prst="rect">
            <a:avLst/>
          </a:prstGeom>
        </p:spPr>
      </p:pic>
      <p:sp>
        <p:nvSpPr>
          <p:cNvPr id="7" name="Google Shape;147;p10"/>
          <p:cNvSpPr/>
          <p:nvPr/>
        </p:nvSpPr>
        <p:spPr>
          <a:xfrm>
            <a:off x="190199" y="97116"/>
            <a:ext cx="942641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Active/Active &amp; Active/Passive DR Strategies</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279144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
        <p:nvSpPr>
          <p:cNvPr id="2" name="Rectangle 1"/>
          <p:cNvSpPr/>
          <p:nvPr/>
        </p:nvSpPr>
        <p:spPr>
          <a:xfrm>
            <a:off x="190199" y="907883"/>
            <a:ext cx="11224390" cy="338554"/>
          </a:xfrm>
          <a:prstGeom prst="rect">
            <a:avLst/>
          </a:prstGeom>
        </p:spPr>
        <p:txBody>
          <a:bodyPr wrap="square">
            <a:spAutoFit/>
          </a:bodyPr>
          <a:lstStyle/>
          <a:p>
            <a:r>
              <a:rPr lang="en-US" sz="1600" dirty="0" smtClean="0"/>
              <a:t>There are several known metrics that help to define service</a:t>
            </a:r>
            <a:r>
              <a:rPr lang="en-US" sz="1600" b="1" dirty="0" smtClean="0"/>
              <a:t> </a:t>
            </a:r>
            <a:r>
              <a:rPr lang="en-US" sz="1600" b="1" dirty="0" smtClean="0">
                <a:solidFill>
                  <a:srgbClr val="0070C0"/>
                </a:solidFill>
              </a:rPr>
              <a:t>Reliability</a:t>
            </a:r>
            <a:r>
              <a:rPr lang="en-US" sz="1600" b="1" dirty="0">
                <a:solidFill>
                  <a:srgbClr val="0070C0"/>
                </a:solidFill>
              </a:rPr>
              <a:t>, </a:t>
            </a:r>
            <a:r>
              <a:rPr lang="en-US" sz="1600" b="1" dirty="0" smtClean="0">
                <a:solidFill>
                  <a:srgbClr val="0070C0"/>
                </a:solidFill>
              </a:rPr>
              <a:t>Availability</a:t>
            </a:r>
            <a:r>
              <a:rPr lang="en-US" sz="1600" b="1" dirty="0">
                <a:solidFill>
                  <a:srgbClr val="0070C0"/>
                </a:solidFill>
              </a:rPr>
              <a:t>, and </a:t>
            </a:r>
            <a:r>
              <a:rPr lang="en-US" sz="1600" b="1" dirty="0" smtClean="0">
                <a:solidFill>
                  <a:srgbClr val="0070C0"/>
                </a:solidFill>
              </a:rPr>
              <a:t>Disaster Recovery strategies.</a:t>
            </a:r>
            <a:endParaRPr lang="en-US" sz="1600" dirty="0">
              <a:solidFill>
                <a:srgbClr val="0070C0"/>
              </a:solidFill>
            </a:endParaRPr>
          </a:p>
        </p:txBody>
      </p:sp>
      <p:sp>
        <p:nvSpPr>
          <p:cNvPr id="4" name="Rectangle 3"/>
          <p:cNvSpPr/>
          <p:nvPr/>
        </p:nvSpPr>
        <p:spPr>
          <a:xfrm>
            <a:off x="190199" y="1472469"/>
            <a:ext cx="7472737" cy="769441"/>
          </a:xfrm>
          <a:prstGeom prst="rect">
            <a:avLst/>
          </a:prstGeom>
        </p:spPr>
        <p:txBody>
          <a:bodyPr wrap="square">
            <a:spAutoFit/>
          </a:bodyPr>
          <a:lstStyle/>
          <a:p>
            <a:r>
              <a:rPr lang="en-US" sz="1600" b="1" u="sng" dirty="0">
                <a:solidFill>
                  <a:srgbClr val="FF0000"/>
                </a:solidFill>
              </a:rPr>
              <a:t>SLO (Service Level </a:t>
            </a:r>
            <a:r>
              <a:rPr lang="en-US" sz="1600" b="1" u="sng" dirty="0" smtClean="0">
                <a:solidFill>
                  <a:srgbClr val="FF0000"/>
                </a:solidFill>
              </a:rPr>
              <a:t>Objective)</a:t>
            </a:r>
          </a:p>
          <a:p>
            <a:pPr marL="285750" lvl="2" indent="-285750">
              <a:buFont typeface="Wingdings" panose="05000000000000000000" pitchFamily="2" charset="2"/>
              <a:buChar char="ü"/>
            </a:pPr>
            <a:r>
              <a:rPr lang="en-US" dirty="0" smtClean="0"/>
              <a:t>A </a:t>
            </a:r>
            <a:r>
              <a:rPr lang="en-US" b="1" dirty="0"/>
              <a:t>targeted performance goal</a:t>
            </a:r>
            <a:r>
              <a:rPr lang="en-US" dirty="0"/>
              <a:t> used internally by service teams.</a:t>
            </a:r>
          </a:p>
          <a:p>
            <a:pPr marL="285750" indent="-285750">
              <a:buFont typeface="Wingdings" panose="05000000000000000000" pitchFamily="2" charset="2"/>
              <a:buChar char="ü"/>
            </a:pPr>
            <a:r>
              <a:rPr lang="en-US" dirty="0" smtClean="0"/>
              <a:t>Defines desired </a:t>
            </a:r>
            <a:r>
              <a:rPr lang="en-US" dirty="0"/>
              <a:t>service levels </a:t>
            </a:r>
            <a:r>
              <a:rPr lang="en-US" dirty="0" smtClean="0"/>
              <a:t>(</a:t>
            </a:r>
            <a:r>
              <a:rPr lang="en-US" dirty="0" smtClean="0">
                <a:solidFill>
                  <a:srgbClr val="002060"/>
                </a:solidFill>
              </a:rPr>
              <a:t>Latency &lt; 100ms</a:t>
            </a:r>
            <a:r>
              <a:rPr lang="en-US" dirty="0" smtClean="0"/>
              <a:t>, or </a:t>
            </a:r>
            <a:r>
              <a:rPr lang="en-US" dirty="0" smtClean="0">
                <a:solidFill>
                  <a:srgbClr val="002060"/>
                </a:solidFill>
              </a:rPr>
              <a:t>Uptime &gt; 99.95%</a:t>
            </a:r>
            <a:r>
              <a:rPr lang="en-US" dirty="0" smtClean="0"/>
              <a:t>).</a:t>
            </a:r>
            <a:endParaRPr lang="en-US" dirty="0"/>
          </a:p>
        </p:txBody>
      </p:sp>
      <p:sp>
        <p:nvSpPr>
          <p:cNvPr id="5" name="Rectangle 4"/>
          <p:cNvSpPr/>
          <p:nvPr/>
        </p:nvSpPr>
        <p:spPr>
          <a:xfrm>
            <a:off x="6729572" y="1472469"/>
            <a:ext cx="6096000" cy="984885"/>
          </a:xfrm>
          <a:prstGeom prst="rect">
            <a:avLst/>
          </a:prstGeom>
        </p:spPr>
        <p:txBody>
          <a:bodyPr>
            <a:spAutoFit/>
          </a:bodyPr>
          <a:lstStyle/>
          <a:p>
            <a:r>
              <a:rPr lang="en-US" sz="1600" b="1" u="sng" dirty="0">
                <a:solidFill>
                  <a:srgbClr val="FF0000"/>
                </a:solidFill>
              </a:rPr>
              <a:t>SLA (Service Level Agreement)</a:t>
            </a:r>
            <a:endParaRPr lang="en-US" sz="1600" u="sng" dirty="0">
              <a:solidFill>
                <a:srgbClr val="FF0000"/>
              </a:solidFill>
            </a:endParaRPr>
          </a:p>
          <a:p>
            <a:pPr marL="285750" indent="-285750">
              <a:buFont typeface="Wingdings" panose="05000000000000000000" pitchFamily="2" charset="2"/>
              <a:buChar char="ü"/>
            </a:pPr>
            <a:r>
              <a:rPr lang="en-US" dirty="0"/>
              <a:t>A </a:t>
            </a:r>
            <a:r>
              <a:rPr lang="en-US" b="1" dirty="0"/>
              <a:t>formal contract</a:t>
            </a:r>
            <a:r>
              <a:rPr lang="en-US" dirty="0"/>
              <a:t> between a service provider and a customer.</a:t>
            </a:r>
          </a:p>
          <a:p>
            <a:pPr marL="285750" indent="-285750">
              <a:buFont typeface="Wingdings" panose="05000000000000000000" pitchFamily="2" charset="2"/>
              <a:buChar char="ü"/>
            </a:pPr>
            <a:r>
              <a:rPr lang="en-US" dirty="0"/>
              <a:t>Defines </a:t>
            </a:r>
            <a:r>
              <a:rPr lang="en-US" b="1" dirty="0"/>
              <a:t>minimum service guarantees</a:t>
            </a:r>
            <a:r>
              <a:rPr lang="en-US" dirty="0"/>
              <a:t> (e.g., </a:t>
            </a:r>
            <a:r>
              <a:rPr lang="en-US" dirty="0" smtClean="0"/>
              <a:t>99.99% </a:t>
            </a:r>
            <a:r>
              <a:rPr lang="en-US" dirty="0"/>
              <a:t>uptime).</a:t>
            </a:r>
          </a:p>
          <a:p>
            <a:pPr marL="285750" indent="-285750">
              <a:buFont typeface="Wingdings" panose="05000000000000000000" pitchFamily="2" charset="2"/>
              <a:buChar char="ü"/>
            </a:pPr>
            <a:r>
              <a:rPr lang="en-US" dirty="0"/>
              <a:t>Includes </a:t>
            </a:r>
            <a:r>
              <a:rPr lang="en-US" b="1" dirty="0"/>
              <a:t>penalties</a:t>
            </a:r>
            <a:r>
              <a:rPr lang="en-US" dirty="0"/>
              <a:t> if the provider fails to meet </a:t>
            </a:r>
            <a:r>
              <a:rPr lang="en-US" dirty="0" smtClean="0"/>
              <a:t>commitments.</a:t>
            </a:r>
            <a:endParaRPr lang="en-US" dirty="0"/>
          </a:p>
        </p:txBody>
      </p:sp>
      <p:pic>
        <p:nvPicPr>
          <p:cNvPr id="7" name="Picture 6"/>
          <p:cNvPicPr>
            <a:picLocks noChangeAspect="1"/>
          </p:cNvPicPr>
          <p:nvPr/>
        </p:nvPicPr>
        <p:blipFill rotWithShape="1">
          <a:blip r:embed="rId4"/>
          <a:srcRect l="1643" r="2933"/>
          <a:stretch/>
        </p:blipFill>
        <p:spPr>
          <a:xfrm>
            <a:off x="4435010" y="2914280"/>
            <a:ext cx="7756990" cy="3903141"/>
          </a:xfrm>
          <a:prstGeom prst="rect">
            <a:avLst/>
          </a:prstGeom>
        </p:spPr>
      </p:pic>
      <p:sp>
        <p:nvSpPr>
          <p:cNvPr id="8" name="Rectangle 7"/>
          <p:cNvSpPr/>
          <p:nvPr/>
        </p:nvSpPr>
        <p:spPr>
          <a:xfrm>
            <a:off x="144250" y="2524702"/>
            <a:ext cx="4530407" cy="553998"/>
          </a:xfrm>
          <a:prstGeom prst="rect">
            <a:avLst/>
          </a:prstGeom>
        </p:spPr>
        <p:txBody>
          <a:bodyPr wrap="none">
            <a:spAutoFit/>
          </a:bodyPr>
          <a:lstStyle/>
          <a:p>
            <a:r>
              <a:rPr lang="en-US" sz="1600" b="1" dirty="0" smtClean="0">
                <a:solidFill>
                  <a:srgbClr val="3333FF"/>
                </a:solidFill>
                <a:latin typeface="Google Sans"/>
              </a:rPr>
              <a:t>RPO (Recovery Point Objective)</a:t>
            </a:r>
          </a:p>
          <a:p>
            <a:r>
              <a:rPr lang="en-US" dirty="0">
                <a:solidFill>
                  <a:srgbClr val="3333FF"/>
                </a:solidFill>
                <a:latin typeface="Google Sans"/>
              </a:rPr>
              <a:t>M</a:t>
            </a:r>
            <a:r>
              <a:rPr lang="en-US" dirty="0" smtClean="0">
                <a:solidFill>
                  <a:srgbClr val="3333FF"/>
                </a:solidFill>
                <a:latin typeface="Google Sans"/>
              </a:rPr>
              <a:t>aximum </a:t>
            </a:r>
            <a:r>
              <a:rPr lang="en-US" dirty="0">
                <a:solidFill>
                  <a:srgbClr val="3333FF"/>
                </a:solidFill>
                <a:latin typeface="Google Sans"/>
              </a:rPr>
              <a:t>amount of data loss a company can </a:t>
            </a:r>
            <a:r>
              <a:rPr lang="en-US" dirty="0" smtClean="0">
                <a:solidFill>
                  <a:srgbClr val="3333FF"/>
                </a:solidFill>
                <a:latin typeface="Google Sans"/>
              </a:rPr>
              <a:t>tolerate.</a:t>
            </a:r>
            <a:endParaRPr lang="en-US" dirty="0">
              <a:solidFill>
                <a:srgbClr val="3333FF"/>
              </a:solidFill>
            </a:endParaRPr>
          </a:p>
        </p:txBody>
      </p:sp>
      <p:sp>
        <p:nvSpPr>
          <p:cNvPr id="9" name="Rectangle 8"/>
          <p:cNvSpPr/>
          <p:nvPr/>
        </p:nvSpPr>
        <p:spPr>
          <a:xfrm>
            <a:off x="144250" y="3176239"/>
            <a:ext cx="5126724" cy="553998"/>
          </a:xfrm>
          <a:prstGeom prst="rect">
            <a:avLst/>
          </a:prstGeom>
        </p:spPr>
        <p:txBody>
          <a:bodyPr wrap="none">
            <a:spAutoFit/>
          </a:bodyPr>
          <a:lstStyle/>
          <a:p>
            <a:r>
              <a:rPr lang="en-US" sz="1600" b="1" dirty="0" smtClean="0">
                <a:solidFill>
                  <a:srgbClr val="3333FF"/>
                </a:solidFill>
                <a:latin typeface="Google Sans"/>
              </a:rPr>
              <a:t>RTO </a:t>
            </a:r>
            <a:r>
              <a:rPr lang="en-US" sz="1600" b="1" dirty="0">
                <a:solidFill>
                  <a:srgbClr val="3333FF"/>
                </a:solidFill>
                <a:latin typeface="Google Sans"/>
              </a:rPr>
              <a:t>(Recovery </a:t>
            </a:r>
            <a:r>
              <a:rPr lang="en-US" sz="1600" b="1" dirty="0" smtClean="0">
                <a:solidFill>
                  <a:srgbClr val="3333FF"/>
                </a:solidFill>
                <a:latin typeface="Google Sans"/>
              </a:rPr>
              <a:t>Time </a:t>
            </a:r>
            <a:r>
              <a:rPr lang="en-US" sz="1600" b="1" dirty="0">
                <a:solidFill>
                  <a:srgbClr val="3333FF"/>
                </a:solidFill>
                <a:latin typeface="Google Sans"/>
              </a:rPr>
              <a:t>Objective)</a:t>
            </a:r>
          </a:p>
          <a:p>
            <a:r>
              <a:rPr lang="en-US" dirty="0">
                <a:solidFill>
                  <a:srgbClr val="3333FF"/>
                </a:solidFill>
                <a:latin typeface="Google Sans"/>
              </a:rPr>
              <a:t>M</a:t>
            </a:r>
            <a:r>
              <a:rPr lang="en-US" dirty="0" smtClean="0">
                <a:solidFill>
                  <a:srgbClr val="3333FF"/>
                </a:solidFill>
                <a:latin typeface="Google Sans"/>
              </a:rPr>
              <a:t>aximum </a:t>
            </a:r>
            <a:r>
              <a:rPr lang="en-US" dirty="0">
                <a:solidFill>
                  <a:srgbClr val="3333FF"/>
                </a:solidFill>
                <a:latin typeface="Google Sans"/>
              </a:rPr>
              <a:t>time allowed to restore operations after a </a:t>
            </a:r>
            <a:r>
              <a:rPr lang="en-US" dirty="0" smtClean="0">
                <a:solidFill>
                  <a:srgbClr val="3333FF"/>
                </a:solidFill>
                <a:latin typeface="Google Sans"/>
              </a:rPr>
              <a:t>disruption.</a:t>
            </a:r>
            <a:endParaRPr lang="en-US" dirty="0">
              <a:solidFill>
                <a:srgbClr val="3333FF"/>
              </a:solidFill>
            </a:endParaRPr>
          </a:p>
        </p:txBody>
      </p:sp>
      <p:sp>
        <p:nvSpPr>
          <p:cNvPr id="10" name="Rectangle 9"/>
          <p:cNvSpPr/>
          <p:nvPr/>
        </p:nvSpPr>
        <p:spPr>
          <a:xfrm>
            <a:off x="128554" y="3827776"/>
            <a:ext cx="5564344" cy="553998"/>
          </a:xfrm>
          <a:prstGeom prst="rect">
            <a:avLst/>
          </a:prstGeom>
        </p:spPr>
        <p:txBody>
          <a:bodyPr wrap="none">
            <a:spAutoFit/>
          </a:bodyPr>
          <a:lstStyle/>
          <a:p>
            <a:r>
              <a:rPr lang="en-US" sz="1600" b="1" dirty="0" smtClean="0">
                <a:solidFill>
                  <a:srgbClr val="3333FF"/>
                </a:solidFill>
                <a:latin typeface="Google Sans"/>
              </a:rPr>
              <a:t>RSL </a:t>
            </a:r>
            <a:r>
              <a:rPr lang="en-US" sz="1600" b="1" dirty="0">
                <a:solidFill>
                  <a:srgbClr val="3333FF"/>
                </a:solidFill>
                <a:latin typeface="Google Sans"/>
              </a:rPr>
              <a:t>(Recovery </a:t>
            </a:r>
            <a:r>
              <a:rPr lang="en-US" sz="1600" b="1" dirty="0" smtClean="0">
                <a:solidFill>
                  <a:srgbClr val="3333FF"/>
                </a:solidFill>
                <a:latin typeface="Google Sans"/>
              </a:rPr>
              <a:t>Service Level)</a:t>
            </a:r>
            <a:endParaRPr lang="en-US" sz="1600" b="1" dirty="0">
              <a:solidFill>
                <a:srgbClr val="3333FF"/>
              </a:solidFill>
              <a:latin typeface="Google Sans"/>
            </a:endParaRPr>
          </a:p>
          <a:p>
            <a:r>
              <a:rPr lang="en-US" dirty="0" smtClean="0">
                <a:solidFill>
                  <a:srgbClr val="3333FF"/>
                </a:solidFill>
                <a:latin typeface="Google Sans"/>
              </a:rPr>
              <a:t>The percentage </a:t>
            </a:r>
            <a:r>
              <a:rPr lang="en-US" dirty="0">
                <a:solidFill>
                  <a:srgbClr val="3333FF"/>
                </a:solidFill>
                <a:latin typeface="Google Sans"/>
              </a:rPr>
              <a:t>of a service that must be available during a </a:t>
            </a:r>
            <a:r>
              <a:rPr lang="en-US" dirty="0" smtClean="0">
                <a:solidFill>
                  <a:srgbClr val="3333FF"/>
                </a:solidFill>
                <a:latin typeface="Google Sans"/>
              </a:rPr>
              <a:t>disaster.</a:t>
            </a:r>
            <a:endParaRPr lang="en-US" dirty="0">
              <a:solidFill>
                <a:srgbClr val="3333FF"/>
              </a:solidFill>
            </a:endParaRPr>
          </a:p>
        </p:txBody>
      </p:sp>
    </p:spTree>
    <p:extLst>
      <p:ext uri="{BB962C8B-B14F-4D97-AF65-F5344CB8AC3E}">
        <p14:creationId xmlns:p14="http://schemas.microsoft.com/office/powerpoint/2010/main" val="2357794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rotWithShape="1">
          <a:blip r:embed="rId4"/>
          <a:srcRect t="5954" b="3763"/>
          <a:stretch/>
        </p:blipFill>
        <p:spPr>
          <a:xfrm>
            <a:off x="4561726" y="1313432"/>
            <a:ext cx="7528868" cy="5087367"/>
          </a:xfrm>
          <a:prstGeom prst="rect">
            <a:avLst/>
          </a:prstGeom>
        </p:spPr>
      </p:pic>
      <p:sp>
        <p:nvSpPr>
          <p:cNvPr id="4"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RPO/RTO/RSL vs. Cost</a:t>
            </a:r>
            <a:endParaRPr sz="3200" b="1" i="0" u="none" strike="noStrike" cap="none" dirty="0">
              <a:solidFill>
                <a:srgbClr val="003C71"/>
              </a:solidFill>
              <a:latin typeface="Arial"/>
              <a:ea typeface="Arial"/>
              <a:cs typeface="Arial"/>
              <a:sym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4189244921"/>
              </p:ext>
            </p:extLst>
          </p:nvPr>
        </p:nvGraphicFramePr>
        <p:xfrm>
          <a:off x="190199" y="2230728"/>
          <a:ext cx="3822700" cy="1400175"/>
        </p:xfrm>
        <a:graphic>
          <a:graphicData uri="http://schemas.openxmlformats.org/drawingml/2006/table">
            <a:tbl>
              <a:tblPr/>
              <a:tblGrid>
                <a:gridCol w="1092200">
                  <a:extLst>
                    <a:ext uri="{9D8B030D-6E8A-4147-A177-3AD203B41FA5}">
                      <a16:colId xmlns:a16="http://schemas.microsoft.com/office/drawing/2014/main" val="1124966585"/>
                    </a:ext>
                  </a:extLst>
                </a:gridCol>
                <a:gridCol w="990600">
                  <a:extLst>
                    <a:ext uri="{9D8B030D-6E8A-4147-A177-3AD203B41FA5}">
                      <a16:colId xmlns:a16="http://schemas.microsoft.com/office/drawing/2014/main" val="672161936"/>
                    </a:ext>
                  </a:extLst>
                </a:gridCol>
                <a:gridCol w="965200">
                  <a:extLst>
                    <a:ext uri="{9D8B030D-6E8A-4147-A177-3AD203B41FA5}">
                      <a16:colId xmlns:a16="http://schemas.microsoft.com/office/drawing/2014/main" val="1515807448"/>
                    </a:ext>
                  </a:extLst>
                </a:gridCol>
                <a:gridCol w="774700">
                  <a:extLst>
                    <a:ext uri="{9D8B030D-6E8A-4147-A177-3AD203B41FA5}">
                      <a16:colId xmlns:a16="http://schemas.microsoft.com/office/drawing/2014/main" val="117386327"/>
                    </a:ext>
                  </a:extLst>
                </a:gridCol>
              </a:tblGrid>
              <a:tr h="200025">
                <a:tc>
                  <a:txBody>
                    <a:bodyPr/>
                    <a:lstStyle/>
                    <a:p>
                      <a:pPr algn="l" fontAlgn="b"/>
                      <a:r>
                        <a:rPr lang="en-US" sz="1200" b="1" i="0" u="none" strike="noStrike">
                          <a:solidFill>
                            <a:srgbClr val="000000"/>
                          </a:solidFill>
                          <a:effectLst/>
                          <a:latin typeface="Arial" panose="020B0604020202020204" pitchFamily="34" charset="0"/>
                        </a:rPr>
                        <a:t>Service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1" i="0" u="none" strike="noStrike">
                          <a:solidFill>
                            <a:srgbClr val="000000"/>
                          </a:solidFill>
                          <a:effectLst/>
                          <a:latin typeface="Arial" panose="020B0604020202020204" pitchFamily="34" charset="0"/>
                        </a:rPr>
                        <a:t>RPO (hour)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1" i="0" u="none" strike="noStrike">
                          <a:solidFill>
                            <a:srgbClr val="000000"/>
                          </a:solidFill>
                          <a:effectLst/>
                          <a:latin typeface="Arial" panose="020B0604020202020204" pitchFamily="34" charset="0"/>
                        </a:rPr>
                        <a:t>RTO (hour)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1" i="0" u="none" strike="noStrike">
                          <a:solidFill>
                            <a:srgbClr val="000000"/>
                          </a:solidFill>
                          <a:effectLst/>
                          <a:latin typeface="Arial" panose="020B0604020202020204" pitchFamily="34" charset="0"/>
                        </a:rPr>
                        <a:t>RSL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20138552"/>
                  </a:ext>
                </a:extLst>
              </a:tr>
              <a:tr h="200025">
                <a:tc>
                  <a:txBody>
                    <a:bodyPr/>
                    <a:lstStyle/>
                    <a:p>
                      <a:pPr algn="l" fontAlgn="b"/>
                      <a:r>
                        <a:rPr lang="en-US" sz="1200" b="1" i="0" u="none" strike="noStrike">
                          <a:solidFill>
                            <a:srgbClr val="000000"/>
                          </a:solidFill>
                          <a:effectLst/>
                          <a:latin typeface="Arial" panose="020B0604020202020204" pitchFamily="34" charset="0"/>
                        </a:rPr>
                        <a:t>LDAP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Arial" panose="020B0604020202020204" pitchFamily="34" charset="0"/>
                        </a:rPr>
                        <a:t>15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1 hour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99.90%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391463"/>
                  </a:ext>
                </a:extLst>
              </a:tr>
              <a:tr h="200025">
                <a:tc>
                  <a:txBody>
                    <a:bodyPr/>
                    <a:lstStyle/>
                    <a:p>
                      <a:pPr algn="l" fontAlgn="b"/>
                      <a:r>
                        <a:rPr lang="en-US" sz="1200" b="1" i="0" u="none" strike="noStrike">
                          <a:solidFill>
                            <a:srgbClr val="000000"/>
                          </a:solidFill>
                          <a:effectLst/>
                          <a:latin typeface="Arial" panose="020B0604020202020204" pitchFamily="34" charset="0"/>
                        </a:rPr>
                        <a:t>DNS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Arial" panose="020B0604020202020204" pitchFamily="34" charset="0"/>
                        </a:rPr>
                        <a:t>5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30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99.99%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840369"/>
                  </a:ext>
                </a:extLst>
              </a:tr>
              <a:tr h="200025">
                <a:tc>
                  <a:txBody>
                    <a:bodyPr/>
                    <a:lstStyle/>
                    <a:p>
                      <a:pPr algn="l" fontAlgn="b"/>
                      <a:r>
                        <a:rPr lang="en-US" sz="1200" b="1" i="0" u="none" strike="noStrike">
                          <a:solidFill>
                            <a:srgbClr val="000000"/>
                          </a:solidFill>
                          <a:effectLst/>
                          <a:latin typeface="Arial" panose="020B060402020202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Arial" panose="020B0604020202020204" pitchFamily="34" charset="0"/>
                        </a:rPr>
                        <a:t>30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99.50%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6240974"/>
                  </a:ext>
                </a:extLst>
              </a:tr>
              <a:tr h="200025">
                <a:tc>
                  <a:txBody>
                    <a:bodyPr/>
                    <a:lstStyle/>
                    <a:p>
                      <a:pPr algn="l" fontAlgn="b"/>
                      <a:r>
                        <a:rPr lang="en-US" sz="1200" b="1" i="0" u="none" strike="noStrike">
                          <a:solidFill>
                            <a:srgbClr val="000000"/>
                          </a:solidFill>
                          <a:effectLst/>
                          <a:latin typeface="Arial" panose="020B0604020202020204" pitchFamily="34" charset="0"/>
                        </a:rPr>
                        <a:t>Database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Arial" panose="020B0604020202020204" pitchFamily="34" charset="0"/>
                        </a:rPr>
                        <a:t>10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1 hour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99.95%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401846"/>
                  </a:ext>
                </a:extLst>
              </a:tr>
              <a:tr h="200025">
                <a:tc>
                  <a:txBody>
                    <a:bodyPr/>
                    <a:lstStyle/>
                    <a:p>
                      <a:pPr algn="l" fontAlgn="b"/>
                      <a:r>
                        <a:rPr lang="en-US" sz="1200" b="1" i="0" u="none" strike="noStrike">
                          <a:solidFill>
                            <a:srgbClr val="000000"/>
                          </a:solidFill>
                          <a:effectLst/>
                          <a:latin typeface="Arial" panose="020B0604020202020204" pitchFamily="34" charset="0"/>
                        </a:rPr>
                        <a:t>File 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dirty="0">
                          <a:solidFill>
                            <a:srgbClr val="000000"/>
                          </a:solidFill>
                          <a:effectLst/>
                          <a:latin typeface="Arial" panose="020B0604020202020204" pitchFamily="34" charset="0"/>
                        </a:rPr>
                        <a:t>1 hour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3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3314486"/>
                  </a:ext>
                </a:extLst>
              </a:tr>
              <a:tr h="200025">
                <a:tc>
                  <a:txBody>
                    <a:bodyPr/>
                    <a:lstStyle/>
                    <a:p>
                      <a:pPr algn="l" fontAlgn="b"/>
                      <a:r>
                        <a:rPr lang="en-US" sz="1200" b="1" i="0" u="none" strike="noStrike" dirty="0">
                          <a:solidFill>
                            <a:srgbClr val="000000"/>
                          </a:solidFill>
                          <a:effectLst/>
                          <a:latin typeface="Arial" panose="020B0604020202020204" pitchFamily="34" charset="0"/>
                        </a:rPr>
                        <a:t>Web Server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Arial" panose="020B0604020202020204" pitchFamily="34" charset="0"/>
                        </a:rPr>
                        <a:t>10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panose="020B0604020202020204" pitchFamily="34" charset="0"/>
                        </a:rPr>
                        <a:t>45 minutes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rial" panose="020B0604020202020204" pitchFamily="34" charset="0"/>
                        </a:rPr>
                        <a:t>99.90%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524959"/>
                  </a:ext>
                </a:extLst>
              </a:tr>
            </a:tbl>
          </a:graphicData>
        </a:graphic>
      </p:graphicFrame>
      <p:sp>
        <p:nvSpPr>
          <p:cNvPr id="5" name="Rectangle 4"/>
          <p:cNvSpPr/>
          <p:nvPr/>
        </p:nvSpPr>
        <p:spPr>
          <a:xfrm>
            <a:off x="190199" y="1805908"/>
            <a:ext cx="3765774" cy="338554"/>
          </a:xfrm>
          <a:prstGeom prst="rect">
            <a:avLst/>
          </a:prstGeom>
        </p:spPr>
        <p:txBody>
          <a:bodyPr wrap="none">
            <a:spAutoFit/>
          </a:bodyPr>
          <a:lstStyle/>
          <a:p>
            <a:r>
              <a:rPr lang="en-US" sz="1600" b="1" dirty="0" smtClean="0">
                <a:solidFill>
                  <a:schemeClr val="tx1"/>
                </a:solidFill>
                <a:latin typeface="Google Sans"/>
              </a:rPr>
              <a:t>Sample Values for Selected Services</a:t>
            </a:r>
            <a:endParaRPr lang="en-US" sz="1600" dirty="0">
              <a:solidFill>
                <a:schemeClr val="tx1"/>
              </a:solidFill>
            </a:endParaRPr>
          </a:p>
        </p:txBody>
      </p:sp>
    </p:spTree>
    <p:extLst>
      <p:ext uri="{BB962C8B-B14F-4D97-AF65-F5344CB8AC3E}">
        <p14:creationId xmlns:p14="http://schemas.microsoft.com/office/powerpoint/2010/main" val="2649517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Backup </a:t>
            </a:r>
            <a:r>
              <a:rPr lang="en-US" sz="3200" b="1" dirty="0" smtClean="0">
                <a:solidFill>
                  <a:srgbClr val="003C71"/>
                </a:solidFill>
              </a:rPr>
              <a:t>Strategies</a:t>
            </a:r>
            <a:endParaRPr sz="3200" b="1" i="0" u="none" strike="noStrike" cap="none" dirty="0">
              <a:solidFill>
                <a:srgbClr val="003C71"/>
              </a:solidFill>
              <a:latin typeface="Arial"/>
              <a:ea typeface="Arial"/>
              <a:cs typeface="Arial"/>
              <a:sym typeface="Arial"/>
            </a:endParaRPr>
          </a:p>
        </p:txBody>
      </p:sp>
      <p:sp>
        <p:nvSpPr>
          <p:cNvPr id="7" name="Google Shape;147;p10"/>
          <p:cNvSpPr/>
          <p:nvPr/>
        </p:nvSpPr>
        <p:spPr>
          <a:xfrm>
            <a:off x="190199" y="865546"/>
            <a:ext cx="370870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2400" b="1" dirty="0" smtClean="0">
                <a:solidFill>
                  <a:schemeClr val="tx1"/>
                </a:solidFill>
              </a:rPr>
              <a:t>3-2-1 Backup Rule</a:t>
            </a:r>
            <a:endParaRPr sz="2400" b="1" i="0" u="none" strike="noStrike" cap="none" dirty="0">
              <a:solidFill>
                <a:schemeClr val="tx1"/>
              </a:solidFill>
              <a:sym typeface="Arial"/>
            </a:endParaRPr>
          </a:p>
        </p:txBody>
      </p:sp>
      <p:grpSp>
        <p:nvGrpSpPr>
          <p:cNvPr id="9" name="Group 8"/>
          <p:cNvGrpSpPr/>
          <p:nvPr/>
        </p:nvGrpSpPr>
        <p:grpSpPr>
          <a:xfrm>
            <a:off x="6567948" y="1605444"/>
            <a:ext cx="5538862" cy="4343072"/>
            <a:chOff x="6350000" y="1075551"/>
            <a:chExt cx="5715000" cy="4610100"/>
          </a:xfrm>
        </p:grpSpPr>
        <p:pic>
          <p:nvPicPr>
            <p:cNvPr id="5" name="Picture 4"/>
            <p:cNvPicPr>
              <a:picLocks noChangeAspect="1"/>
            </p:cNvPicPr>
            <p:nvPr/>
          </p:nvPicPr>
          <p:blipFill>
            <a:blip r:embed="rId4"/>
            <a:stretch>
              <a:fillRect/>
            </a:stretch>
          </p:blipFill>
          <p:spPr>
            <a:xfrm>
              <a:off x="6350000" y="1075551"/>
              <a:ext cx="5715000" cy="4610100"/>
            </a:xfrm>
            <a:prstGeom prst="rect">
              <a:avLst/>
            </a:prstGeom>
          </p:spPr>
        </p:pic>
        <p:sp>
          <p:nvSpPr>
            <p:cNvPr id="8" name="Rectangle 7"/>
            <p:cNvSpPr/>
            <p:nvPr/>
          </p:nvSpPr>
          <p:spPr>
            <a:xfrm>
              <a:off x="10147300" y="5143500"/>
              <a:ext cx="1917700" cy="54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rotWithShape="1">
          <a:blip r:embed="rId5"/>
          <a:srcRect r="3227"/>
          <a:stretch/>
        </p:blipFill>
        <p:spPr>
          <a:xfrm>
            <a:off x="121373" y="1605444"/>
            <a:ext cx="6154824" cy="3694143"/>
          </a:xfrm>
          <a:prstGeom prst="rect">
            <a:avLst/>
          </a:prstGeom>
        </p:spPr>
      </p:pic>
    </p:spTree>
    <p:extLst>
      <p:ext uri="{BB962C8B-B14F-4D97-AF65-F5344CB8AC3E}">
        <p14:creationId xmlns:p14="http://schemas.microsoft.com/office/powerpoint/2010/main" val="1805506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Backup </a:t>
            </a:r>
            <a:r>
              <a:rPr lang="en-US" sz="3200" b="1" dirty="0" smtClean="0">
                <a:solidFill>
                  <a:srgbClr val="003C71"/>
                </a:solidFill>
              </a:rPr>
              <a:t>Types</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190199" y="1314603"/>
            <a:ext cx="5784155" cy="3631023"/>
          </a:xfrm>
          <a:prstGeom prst="rect">
            <a:avLst/>
          </a:prstGeom>
        </p:spPr>
      </p:pic>
      <p:sp>
        <p:nvSpPr>
          <p:cNvPr id="4" name="Rectangle 3"/>
          <p:cNvSpPr/>
          <p:nvPr/>
        </p:nvSpPr>
        <p:spPr>
          <a:xfrm>
            <a:off x="1417834" y="6550223"/>
            <a:ext cx="4733988" cy="276999"/>
          </a:xfrm>
          <a:prstGeom prst="rect">
            <a:avLst/>
          </a:prstGeom>
        </p:spPr>
        <p:txBody>
          <a:bodyPr wrap="none">
            <a:spAutoFit/>
          </a:bodyPr>
          <a:lstStyle/>
          <a:p>
            <a:r>
              <a:rPr lang="en-US" sz="1200" dirty="0">
                <a:hlinkClick r:id="rId5"/>
              </a:rPr>
              <a:t>https://blog.quest.com/7-steps-for-creating-a-data-backup-strategy</a:t>
            </a:r>
            <a:r>
              <a:rPr lang="en-US" sz="1200" dirty="0" smtClean="0">
                <a:hlinkClick r:id="rId5"/>
              </a:rPr>
              <a:t>/</a:t>
            </a:r>
            <a:r>
              <a:rPr lang="en-US" sz="1200" dirty="0" smtClean="0"/>
              <a:t> </a:t>
            </a:r>
            <a:endParaRPr lang="en-US" sz="1200" dirty="0"/>
          </a:p>
        </p:txBody>
      </p:sp>
      <p:pic>
        <p:nvPicPr>
          <p:cNvPr id="10" name="Picture 9"/>
          <p:cNvPicPr>
            <a:picLocks noChangeAspect="1"/>
          </p:cNvPicPr>
          <p:nvPr/>
        </p:nvPicPr>
        <p:blipFill rotWithShape="1">
          <a:blip r:embed="rId6"/>
          <a:srcRect l="3937" t="9328" r="2793"/>
          <a:stretch/>
        </p:blipFill>
        <p:spPr>
          <a:xfrm>
            <a:off x="7006550" y="219480"/>
            <a:ext cx="5028134" cy="6313772"/>
          </a:xfrm>
          <a:prstGeom prst="rect">
            <a:avLst/>
          </a:prstGeom>
        </p:spPr>
      </p:pic>
      <p:sp>
        <p:nvSpPr>
          <p:cNvPr id="11" name="Rectangle 10"/>
          <p:cNvSpPr/>
          <p:nvPr/>
        </p:nvSpPr>
        <p:spPr>
          <a:xfrm>
            <a:off x="7006550" y="6533252"/>
            <a:ext cx="5293437" cy="276999"/>
          </a:xfrm>
          <a:prstGeom prst="rect">
            <a:avLst/>
          </a:prstGeom>
        </p:spPr>
        <p:txBody>
          <a:bodyPr wrap="none">
            <a:spAutoFit/>
          </a:bodyPr>
          <a:lstStyle/>
          <a:p>
            <a:r>
              <a:rPr lang="en-US" sz="1200" dirty="0">
                <a:hlinkClick r:id="rId7"/>
              </a:rPr>
              <a:t>https://www.exabytes.my/blog/compare-incremental-full-differential-backup</a:t>
            </a:r>
            <a:r>
              <a:rPr lang="en-US" sz="1200" dirty="0" smtClean="0">
                <a:hlinkClick r:id="rId7"/>
              </a:rPr>
              <a:t>/</a:t>
            </a:r>
            <a:r>
              <a:rPr lang="en-US" sz="1200" dirty="0" smtClean="0"/>
              <a:t> </a:t>
            </a:r>
            <a:endParaRPr lang="en-US" sz="1200" dirty="0"/>
          </a:p>
        </p:txBody>
      </p:sp>
    </p:spTree>
    <p:extLst>
      <p:ext uri="{BB962C8B-B14F-4D97-AF65-F5344CB8AC3E}">
        <p14:creationId xmlns:p14="http://schemas.microsoft.com/office/powerpoint/2010/main" val="1991593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5497" y="1070961"/>
            <a:ext cx="10616887" cy="4779672"/>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RPO/RTO/RSL vs. Cost</a:t>
            </a:r>
            <a:endParaRPr sz="3200" b="1" i="0" u="none" strike="noStrike" cap="none" dirty="0">
              <a:solidFill>
                <a:srgbClr val="003C71"/>
              </a:solidFill>
              <a:latin typeface="Arial"/>
              <a:ea typeface="Arial"/>
              <a:cs typeface="Arial"/>
              <a:sym typeface="Arial"/>
            </a:endParaRPr>
          </a:p>
        </p:txBody>
      </p:sp>
      <p:sp>
        <p:nvSpPr>
          <p:cNvPr id="3" name="Rectangle 2"/>
          <p:cNvSpPr/>
          <p:nvPr/>
        </p:nvSpPr>
        <p:spPr>
          <a:xfrm>
            <a:off x="1279997" y="6468344"/>
            <a:ext cx="9342633" cy="276999"/>
          </a:xfrm>
          <a:prstGeom prst="rect">
            <a:avLst/>
          </a:prstGeom>
        </p:spPr>
        <p:txBody>
          <a:bodyPr wrap="square">
            <a:spAutoFit/>
          </a:bodyPr>
          <a:lstStyle/>
          <a:p>
            <a:r>
              <a:rPr lang="en-US" sz="1200" dirty="0">
                <a:hlinkClick r:id="rId5"/>
              </a:rPr>
              <a:t>https://aws.amazon.com/blogs/architecture/disaster-recovery-dr-architecture-on-aws-part-i-strategies-for-recovery-in-the-cloud</a:t>
            </a:r>
            <a:r>
              <a:rPr lang="en-US" sz="1200" dirty="0" smtClean="0">
                <a:hlinkClick r:id="rId5"/>
              </a:rPr>
              <a:t>/</a:t>
            </a:r>
            <a:r>
              <a:rPr lang="en-US" sz="1200" dirty="0" smtClean="0"/>
              <a:t> </a:t>
            </a:r>
            <a:endParaRPr lang="en-US" sz="1200" dirty="0"/>
          </a:p>
        </p:txBody>
      </p:sp>
    </p:spTree>
    <p:extLst>
      <p:ext uri="{BB962C8B-B14F-4D97-AF65-F5344CB8AC3E}">
        <p14:creationId xmlns:p14="http://schemas.microsoft.com/office/powerpoint/2010/main" val="2481303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2989831" y="3695545"/>
            <a:ext cx="8388686" cy="2769849"/>
          </a:xfrm>
          <a:prstGeom prst="rect">
            <a:avLst/>
          </a:prstGeom>
        </p:spPr>
      </p:pic>
      <p:sp>
        <p:nvSpPr>
          <p:cNvPr id="3" name="Rectangle 2"/>
          <p:cNvSpPr/>
          <p:nvPr/>
        </p:nvSpPr>
        <p:spPr>
          <a:xfrm>
            <a:off x="1260297" y="6465394"/>
            <a:ext cx="7976170" cy="276999"/>
          </a:xfrm>
          <a:prstGeom prst="rect">
            <a:avLst/>
          </a:prstGeom>
        </p:spPr>
        <p:txBody>
          <a:bodyPr wrap="square">
            <a:spAutoFit/>
          </a:bodyPr>
          <a:lstStyle/>
          <a:p>
            <a:r>
              <a:rPr lang="en-US" sz="1200" dirty="0">
                <a:hlinkClick r:id="rId5"/>
              </a:rPr>
              <a:t>https://aws.amazon.com/blogs/publicsector/achieving-five-nines-cloud-justice-public-safety</a:t>
            </a:r>
            <a:r>
              <a:rPr lang="en-US" sz="1200" dirty="0" smtClean="0">
                <a:hlinkClick r:id="rId5"/>
              </a:rPr>
              <a:t>/</a:t>
            </a:r>
            <a:r>
              <a:rPr lang="en-US" sz="1200" dirty="0" smtClean="0"/>
              <a:t> </a:t>
            </a:r>
            <a:endParaRPr lang="en-US" sz="1200" dirty="0"/>
          </a:p>
        </p:txBody>
      </p:sp>
      <p:sp>
        <p:nvSpPr>
          <p:cNvPr id="5" name="TextBox 4"/>
          <p:cNvSpPr txBox="1"/>
          <p:nvPr/>
        </p:nvSpPr>
        <p:spPr>
          <a:xfrm>
            <a:off x="1775534" y="4307821"/>
            <a:ext cx="777777" cy="338554"/>
          </a:xfrm>
          <a:prstGeom prst="rect">
            <a:avLst/>
          </a:prstGeom>
          <a:noFill/>
        </p:spPr>
        <p:txBody>
          <a:bodyPr wrap="none" rtlCol="0">
            <a:spAutoFit/>
          </a:bodyPr>
          <a:lstStyle/>
          <a:p>
            <a:r>
              <a:rPr lang="en-US" sz="1600" b="1" dirty="0" smtClean="0">
                <a:solidFill>
                  <a:srgbClr val="C00000"/>
                </a:solidFill>
              </a:rPr>
              <a:t>5 nine</a:t>
            </a:r>
            <a:endParaRPr lang="en-US" sz="1600" b="1" dirty="0">
              <a:solidFill>
                <a:srgbClr val="C00000"/>
              </a:solidFill>
            </a:endParaRPr>
          </a:p>
        </p:txBody>
      </p:sp>
      <p:sp>
        <p:nvSpPr>
          <p:cNvPr id="6" name="Right Arrow 5"/>
          <p:cNvSpPr/>
          <p:nvPr/>
        </p:nvSpPr>
        <p:spPr>
          <a:xfrm>
            <a:off x="2561324" y="439892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75534" y="4790406"/>
            <a:ext cx="777777" cy="338554"/>
          </a:xfrm>
          <a:prstGeom prst="rect">
            <a:avLst/>
          </a:prstGeom>
          <a:noFill/>
        </p:spPr>
        <p:txBody>
          <a:bodyPr wrap="none" rtlCol="0">
            <a:spAutoFit/>
          </a:bodyPr>
          <a:lstStyle/>
          <a:p>
            <a:r>
              <a:rPr lang="en-US" sz="1600" b="1" dirty="0" smtClean="0">
                <a:solidFill>
                  <a:srgbClr val="C00000"/>
                </a:solidFill>
              </a:rPr>
              <a:t>4 nine</a:t>
            </a:r>
            <a:endParaRPr lang="en-US" sz="1600" b="1" dirty="0">
              <a:solidFill>
                <a:srgbClr val="C00000"/>
              </a:solidFill>
            </a:endParaRPr>
          </a:p>
        </p:txBody>
      </p:sp>
      <p:sp>
        <p:nvSpPr>
          <p:cNvPr id="9" name="Right Arrow 8"/>
          <p:cNvSpPr/>
          <p:nvPr/>
        </p:nvSpPr>
        <p:spPr>
          <a:xfrm>
            <a:off x="2561324" y="4881507"/>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75534" y="5272991"/>
            <a:ext cx="777777" cy="338554"/>
          </a:xfrm>
          <a:prstGeom prst="rect">
            <a:avLst/>
          </a:prstGeom>
          <a:noFill/>
        </p:spPr>
        <p:txBody>
          <a:bodyPr wrap="none" rtlCol="0">
            <a:spAutoFit/>
          </a:bodyPr>
          <a:lstStyle/>
          <a:p>
            <a:r>
              <a:rPr lang="en-US" sz="1600" b="1" dirty="0">
                <a:solidFill>
                  <a:srgbClr val="C00000"/>
                </a:solidFill>
              </a:rPr>
              <a:t>3</a:t>
            </a:r>
            <a:r>
              <a:rPr lang="en-US" sz="1600" b="1" dirty="0" smtClean="0">
                <a:solidFill>
                  <a:srgbClr val="C00000"/>
                </a:solidFill>
              </a:rPr>
              <a:t> nine</a:t>
            </a:r>
            <a:endParaRPr lang="en-US" sz="1600" b="1" dirty="0">
              <a:solidFill>
                <a:srgbClr val="C00000"/>
              </a:solidFill>
            </a:endParaRPr>
          </a:p>
        </p:txBody>
      </p:sp>
      <p:sp>
        <p:nvSpPr>
          <p:cNvPr id="11" name="Right Arrow 10"/>
          <p:cNvSpPr/>
          <p:nvPr/>
        </p:nvSpPr>
        <p:spPr>
          <a:xfrm>
            <a:off x="2561324" y="536409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75534" y="5987100"/>
            <a:ext cx="777777" cy="338554"/>
          </a:xfrm>
          <a:prstGeom prst="rect">
            <a:avLst/>
          </a:prstGeom>
          <a:noFill/>
        </p:spPr>
        <p:txBody>
          <a:bodyPr wrap="none" rtlCol="0">
            <a:spAutoFit/>
          </a:bodyPr>
          <a:lstStyle/>
          <a:p>
            <a:r>
              <a:rPr lang="en-US" sz="1600" b="1" dirty="0" smtClean="0">
                <a:solidFill>
                  <a:srgbClr val="C00000"/>
                </a:solidFill>
              </a:rPr>
              <a:t>2 nine</a:t>
            </a:r>
            <a:endParaRPr lang="en-US" sz="1600" b="1" dirty="0">
              <a:solidFill>
                <a:srgbClr val="C00000"/>
              </a:solidFill>
            </a:endParaRPr>
          </a:p>
        </p:txBody>
      </p:sp>
      <p:sp>
        <p:nvSpPr>
          <p:cNvPr id="13" name="Right Arrow 12"/>
          <p:cNvSpPr/>
          <p:nvPr/>
        </p:nvSpPr>
        <p:spPr>
          <a:xfrm>
            <a:off x="2561324" y="6078201"/>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95263" y="4307821"/>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95263" y="4833016"/>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95263" y="5317974"/>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200634" y="6045702"/>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Five-Nine </a:t>
            </a:r>
            <a:r>
              <a:rPr lang="en-US" sz="3200" b="1" i="0" u="none" strike="noStrike" cap="none" dirty="0" smtClean="0">
                <a:solidFill>
                  <a:srgbClr val="003C71"/>
                </a:solidFill>
                <a:latin typeface="Arial"/>
                <a:ea typeface="Arial"/>
                <a:cs typeface="Arial"/>
                <a:sym typeface="Arial"/>
              </a:rPr>
              <a:t>SLA (99.999%)</a:t>
            </a:r>
            <a:endParaRPr sz="3200" b="1" i="0" u="none" strike="noStrike" cap="none" dirty="0">
              <a:solidFill>
                <a:srgbClr val="003C71"/>
              </a:solidFill>
              <a:latin typeface="Arial"/>
              <a:ea typeface="Arial"/>
              <a:cs typeface="Arial"/>
              <a:sym typeface="Arial"/>
            </a:endParaRPr>
          </a:p>
        </p:txBody>
      </p:sp>
      <p:sp>
        <p:nvSpPr>
          <p:cNvPr id="20" name="Rectangle 19"/>
          <p:cNvSpPr/>
          <p:nvPr/>
        </p:nvSpPr>
        <p:spPr>
          <a:xfrm>
            <a:off x="190199" y="986350"/>
            <a:ext cx="3296095" cy="307777"/>
          </a:xfrm>
          <a:prstGeom prst="rect">
            <a:avLst/>
          </a:prstGeom>
        </p:spPr>
        <p:txBody>
          <a:bodyPr wrap="none">
            <a:spAutoFit/>
          </a:bodyPr>
          <a:lstStyle/>
          <a:p>
            <a:r>
              <a:rPr lang="en-US" b="1" dirty="0">
                <a:solidFill>
                  <a:srgbClr val="0070C0"/>
                </a:solidFill>
              </a:rPr>
              <a:t>MTBF (Mean Time Between Failures)</a:t>
            </a:r>
          </a:p>
        </p:txBody>
      </p:sp>
      <p:sp>
        <p:nvSpPr>
          <p:cNvPr id="21" name="Rectangle 1"/>
          <p:cNvSpPr>
            <a:spLocks noChangeArrowheads="1"/>
          </p:cNvSpPr>
          <p:nvPr/>
        </p:nvSpPr>
        <p:spPr bwMode="auto">
          <a:xfrm>
            <a:off x="339047" y="1258840"/>
            <a:ext cx="66268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The </a:t>
            </a:r>
            <a:r>
              <a:rPr kumimoji="0" lang="en-US" altLang="en-US" b="1" i="0" u="none" strike="noStrike" cap="none" normalizeH="0" baseline="0" dirty="0" smtClean="0">
                <a:ln>
                  <a:noFill/>
                </a:ln>
                <a:solidFill>
                  <a:srgbClr val="002060"/>
                </a:solidFill>
                <a:effectLst/>
                <a:latin typeface="Arial" panose="020B0604020202020204" pitchFamily="34" charset="0"/>
              </a:rPr>
              <a:t>average time a system runs before experiencing a failure</a:t>
            </a:r>
            <a:r>
              <a:rPr kumimoji="0" lang="en-US" altLang="en-US" b="0" i="0" u="none" strike="noStrike" cap="none" normalizeH="0" baseline="0" dirty="0" smtClean="0">
                <a:ln>
                  <a:noFill/>
                </a:ln>
                <a:solidFill>
                  <a:srgbClr val="002060"/>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A higher MTBF means </a:t>
            </a:r>
            <a:r>
              <a:rPr kumimoji="0" lang="en-US" altLang="en-US" b="1" i="0" u="none" strike="noStrike" cap="none" normalizeH="0" baseline="0" dirty="0" smtClean="0">
                <a:ln>
                  <a:noFill/>
                </a:ln>
                <a:solidFill>
                  <a:srgbClr val="002060"/>
                </a:solidFill>
                <a:effectLst/>
                <a:latin typeface="Arial" panose="020B0604020202020204" pitchFamily="34" charset="0"/>
              </a:rPr>
              <a:t>fewer failures</a:t>
            </a:r>
            <a:r>
              <a:rPr kumimoji="0" lang="en-US" altLang="en-US" b="0" i="0" u="none" strike="noStrike" cap="none" normalizeH="0" baseline="0" dirty="0" smtClean="0">
                <a:ln>
                  <a:noFill/>
                </a:ln>
                <a:solidFill>
                  <a:srgbClr val="002060"/>
                </a:solidFill>
                <a:effectLst/>
                <a:latin typeface="Arial" panose="020B0604020202020204" pitchFamily="34" charset="0"/>
              </a:rPr>
              <a:t>, increasing overall uptime.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Example: If a server has an </a:t>
            </a:r>
            <a:r>
              <a:rPr kumimoji="0" lang="en-US" altLang="en-US" b="1" i="0" u="none" strike="noStrike" cap="none" normalizeH="0" baseline="0" dirty="0" smtClean="0">
                <a:ln>
                  <a:noFill/>
                </a:ln>
                <a:solidFill>
                  <a:srgbClr val="002060"/>
                </a:solidFill>
                <a:effectLst/>
                <a:latin typeface="Arial" panose="020B0604020202020204" pitchFamily="34" charset="0"/>
              </a:rPr>
              <a:t>MTBF of 200,000 hours</a:t>
            </a:r>
            <a:r>
              <a:rPr kumimoji="0" lang="en-US" altLang="en-US" b="0" i="0" u="none" strike="noStrike" cap="none" normalizeH="0" baseline="0" dirty="0" smtClean="0">
                <a:ln>
                  <a:noFill/>
                </a:ln>
                <a:solidFill>
                  <a:srgbClr val="002060"/>
                </a:solidFill>
                <a:effectLst/>
                <a:latin typeface="Arial" panose="020B0604020202020204" pitchFamily="34" charset="0"/>
              </a:rPr>
              <a:t>, it fails less frequently. </a:t>
            </a:r>
          </a:p>
        </p:txBody>
      </p:sp>
      <p:sp>
        <p:nvSpPr>
          <p:cNvPr id="23" name="Rectangle 22"/>
          <p:cNvSpPr/>
          <p:nvPr/>
        </p:nvSpPr>
        <p:spPr>
          <a:xfrm>
            <a:off x="195519" y="2083753"/>
            <a:ext cx="2749471" cy="307777"/>
          </a:xfrm>
          <a:prstGeom prst="rect">
            <a:avLst/>
          </a:prstGeom>
        </p:spPr>
        <p:txBody>
          <a:bodyPr wrap="none">
            <a:spAutoFit/>
          </a:bodyPr>
          <a:lstStyle/>
          <a:p>
            <a:r>
              <a:rPr lang="en-US" b="1" dirty="0" smtClean="0">
                <a:solidFill>
                  <a:srgbClr val="0070C0"/>
                </a:solidFill>
              </a:rPr>
              <a:t>MTTR </a:t>
            </a:r>
            <a:r>
              <a:rPr lang="en-US" b="1" dirty="0">
                <a:solidFill>
                  <a:srgbClr val="0070C0"/>
                </a:solidFill>
              </a:rPr>
              <a:t>(Mean Time </a:t>
            </a:r>
            <a:r>
              <a:rPr lang="en-US" b="1" dirty="0" smtClean="0">
                <a:solidFill>
                  <a:srgbClr val="0070C0"/>
                </a:solidFill>
              </a:rPr>
              <a:t>To Repair)</a:t>
            </a:r>
            <a:endParaRPr lang="en-US" b="1" dirty="0">
              <a:solidFill>
                <a:srgbClr val="0070C0"/>
              </a:solidFill>
            </a:endParaRPr>
          </a:p>
        </p:txBody>
      </p:sp>
      <p:sp>
        <p:nvSpPr>
          <p:cNvPr id="22" name="Rectangle 2"/>
          <p:cNvSpPr>
            <a:spLocks noChangeArrowheads="1"/>
          </p:cNvSpPr>
          <p:nvPr/>
        </p:nvSpPr>
        <p:spPr bwMode="auto">
          <a:xfrm>
            <a:off x="339047" y="2374482"/>
            <a:ext cx="85686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The </a:t>
            </a:r>
            <a:r>
              <a:rPr kumimoji="0" lang="en-US" altLang="en-US" b="1" i="0" u="none" strike="noStrike" cap="none" normalizeH="0" baseline="0" dirty="0" smtClean="0">
                <a:ln>
                  <a:noFill/>
                </a:ln>
                <a:solidFill>
                  <a:srgbClr val="002060"/>
                </a:solidFill>
                <a:effectLst/>
                <a:latin typeface="Arial" panose="020B0604020202020204" pitchFamily="34" charset="0"/>
              </a:rPr>
              <a:t>average time taken to repair and restore service after a failure</a:t>
            </a:r>
            <a:r>
              <a:rPr kumimoji="0" lang="en-US" altLang="en-US" b="0" i="0" u="none" strike="noStrike" cap="none" normalizeH="0" baseline="0" dirty="0" smtClean="0">
                <a:ln>
                  <a:noFill/>
                </a:ln>
                <a:solidFill>
                  <a:srgbClr val="002060"/>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A lower MTTR </a:t>
            </a:r>
            <a:r>
              <a:rPr kumimoji="0" lang="en-US" altLang="en-US" b="1" i="0" u="none" strike="noStrike" cap="none" normalizeH="0" baseline="0" dirty="0" smtClean="0">
                <a:ln>
                  <a:noFill/>
                </a:ln>
                <a:solidFill>
                  <a:srgbClr val="002060"/>
                </a:solidFill>
                <a:effectLst/>
                <a:latin typeface="Arial" panose="020B0604020202020204" pitchFamily="34" charset="0"/>
              </a:rPr>
              <a:t>reduces downtime</a:t>
            </a:r>
            <a:r>
              <a:rPr kumimoji="0" lang="en-US" altLang="en-US" b="0" i="0" u="none" strike="noStrike" cap="none" normalizeH="0" baseline="0" dirty="0" smtClean="0">
                <a:ln>
                  <a:noFill/>
                </a:ln>
                <a:solidFill>
                  <a:srgbClr val="002060"/>
                </a:solidFill>
                <a:effectLst/>
                <a:latin typeface="Arial" panose="020B0604020202020204" pitchFamily="34" charset="0"/>
              </a:rPr>
              <a:t>, improving availability.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Example: If an incident occurs and the service is restored in </a:t>
            </a:r>
            <a:r>
              <a:rPr kumimoji="0" lang="en-US" altLang="en-US" b="1" i="0" u="none" strike="noStrike" cap="none" normalizeH="0" baseline="0" dirty="0" smtClean="0">
                <a:ln>
                  <a:noFill/>
                </a:ln>
                <a:solidFill>
                  <a:srgbClr val="002060"/>
                </a:solidFill>
                <a:effectLst/>
                <a:latin typeface="Arial" panose="020B0604020202020204" pitchFamily="34" charset="0"/>
              </a:rPr>
              <a:t>5 minutes</a:t>
            </a:r>
            <a:r>
              <a:rPr kumimoji="0" lang="en-US" altLang="en-US" b="0" i="0" u="none" strike="noStrike" cap="none" normalizeH="0" baseline="0" dirty="0" smtClean="0">
                <a:ln>
                  <a:noFill/>
                </a:ln>
                <a:solidFill>
                  <a:srgbClr val="002060"/>
                </a:solidFill>
                <a:effectLst/>
                <a:latin typeface="Arial" panose="020B0604020202020204" pitchFamily="34" charset="0"/>
              </a:rPr>
              <a:t>, it helps maintain high uptime. </a:t>
            </a:r>
          </a:p>
        </p:txBody>
      </p:sp>
      <p:pic>
        <p:nvPicPr>
          <p:cNvPr id="24" name="Picture 23"/>
          <p:cNvPicPr>
            <a:picLocks noChangeAspect="1"/>
          </p:cNvPicPr>
          <p:nvPr/>
        </p:nvPicPr>
        <p:blipFill>
          <a:blip r:embed="rId6"/>
          <a:stretch>
            <a:fillRect/>
          </a:stretch>
        </p:blipFill>
        <p:spPr>
          <a:xfrm>
            <a:off x="7352195" y="850774"/>
            <a:ext cx="4197358" cy="711771"/>
          </a:xfrm>
          <a:prstGeom prst="rect">
            <a:avLst/>
          </a:prstGeom>
        </p:spPr>
      </p:pic>
      <p:sp>
        <p:nvSpPr>
          <p:cNvPr id="25" name="Rectangle 24"/>
          <p:cNvSpPr/>
          <p:nvPr/>
        </p:nvSpPr>
        <p:spPr>
          <a:xfrm>
            <a:off x="7265652" y="1668249"/>
            <a:ext cx="4806483" cy="584775"/>
          </a:xfrm>
          <a:prstGeom prst="rect">
            <a:avLst/>
          </a:prstGeom>
        </p:spPr>
        <p:txBody>
          <a:bodyPr wrap="square">
            <a:spAutoFit/>
          </a:bodyPr>
          <a:lstStyle/>
          <a:p>
            <a:r>
              <a:rPr lang="en-US" sz="1600" b="1" dirty="0">
                <a:solidFill>
                  <a:srgbClr val="7030A0"/>
                </a:solidFill>
              </a:rPr>
              <a:t>Higher MTBF </a:t>
            </a:r>
            <a:r>
              <a:rPr lang="en-US" sz="1600" dirty="0">
                <a:solidFill>
                  <a:srgbClr val="7030A0"/>
                </a:solidFill>
              </a:rPr>
              <a:t>→ Fewer failures → </a:t>
            </a:r>
            <a:r>
              <a:rPr lang="en-US" sz="1600" dirty="0">
                <a:solidFill>
                  <a:srgbClr val="00B050"/>
                </a:solidFill>
              </a:rPr>
              <a:t>Better </a:t>
            </a:r>
            <a:r>
              <a:rPr lang="en-US" sz="1600" dirty="0" smtClean="0">
                <a:solidFill>
                  <a:srgbClr val="00B050"/>
                </a:solidFill>
              </a:rPr>
              <a:t>uptime</a:t>
            </a:r>
          </a:p>
          <a:p>
            <a:r>
              <a:rPr lang="en-US" sz="1600" b="1" dirty="0" smtClean="0">
                <a:solidFill>
                  <a:srgbClr val="7030A0"/>
                </a:solidFill>
              </a:rPr>
              <a:t>Lower </a:t>
            </a:r>
            <a:r>
              <a:rPr lang="en-US" sz="1600" b="1" dirty="0">
                <a:solidFill>
                  <a:srgbClr val="7030A0"/>
                </a:solidFill>
              </a:rPr>
              <a:t>MTTR </a:t>
            </a:r>
            <a:r>
              <a:rPr lang="en-US" sz="1600" dirty="0">
                <a:solidFill>
                  <a:srgbClr val="7030A0"/>
                </a:solidFill>
              </a:rPr>
              <a:t>→ Faster recovery → </a:t>
            </a:r>
            <a:r>
              <a:rPr lang="en-US" sz="1600" dirty="0">
                <a:solidFill>
                  <a:srgbClr val="00B050"/>
                </a:solidFill>
              </a:rPr>
              <a:t>Better uptime</a:t>
            </a:r>
          </a:p>
        </p:txBody>
      </p:sp>
    </p:spTree>
    <p:extLst>
      <p:ext uri="{BB962C8B-B14F-4D97-AF65-F5344CB8AC3E}">
        <p14:creationId xmlns:p14="http://schemas.microsoft.com/office/powerpoint/2010/main" val="1787585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Monitoring an IT Infrastructure</a:t>
            </a:r>
            <a:endParaRPr sz="3200" b="1" i="0" u="none" strike="noStrike" cap="none" dirty="0">
              <a:solidFill>
                <a:srgbClr val="003C71"/>
              </a:solidFill>
              <a:latin typeface="Arial"/>
              <a:ea typeface="Arial"/>
              <a:cs typeface="Arial"/>
              <a:sym typeface="Arial"/>
            </a:endParaRPr>
          </a:p>
        </p:txBody>
      </p:sp>
      <p:sp>
        <p:nvSpPr>
          <p:cNvPr id="10" name="Rectangle 3"/>
          <p:cNvSpPr>
            <a:spLocks noChangeArrowheads="1"/>
          </p:cNvSpPr>
          <p:nvPr/>
        </p:nvSpPr>
        <p:spPr bwMode="auto">
          <a:xfrm>
            <a:off x="349321" y="994692"/>
            <a:ext cx="99245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C00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Ensure System Reliability</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Detect and prevent failures before they impact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FF"/>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Performance Optimization</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Identify bottlenecks and optimize resource utilization.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FF0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Early Threat Detection</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Spot security vulnerabilities and respond to anomalies in real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B05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Cost Efficiency</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Reduce downtime and optimize IT spending by identifying inefficiencies.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FFC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Minimize Downtime</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Proactive monitoring helps avoid costly service disruptions.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3">
                    <a:lumMod val="75000"/>
                  </a:schemeClr>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Compliance &amp; Auditing</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Maintain logs and reports to meet regulatory requirements.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lumMod val="60000"/>
                    <a:lumOff val="40000"/>
                  </a:schemeClr>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Capacity Planning</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Predict future growth and scale infrastructure accordingly.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7030A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Root Cause Analysis</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Quickly identify and troubleshoot system issues.</a:t>
            </a:r>
          </a:p>
        </p:txBody>
      </p:sp>
      <p:pic>
        <p:nvPicPr>
          <p:cNvPr id="11" name="Picture 10"/>
          <p:cNvPicPr>
            <a:picLocks noChangeAspect="1"/>
          </p:cNvPicPr>
          <p:nvPr/>
        </p:nvPicPr>
        <p:blipFill>
          <a:blip r:embed="rId4"/>
          <a:stretch>
            <a:fillRect/>
          </a:stretch>
        </p:blipFill>
        <p:spPr>
          <a:xfrm>
            <a:off x="2744224" y="3579254"/>
            <a:ext cx="7118121" cy="3159575"/>
          </a:xfrm>
          <a:prstGeom prst="roundRect">
            <a:avLst>
              <a:gd name="adj" fmla="val 8594"/>
            </a:avLst>
          </a:prstGeom>
          <a:solidFill>
            <a:srgbClr val="FFFFFF">
              <a:shade val="85000"/>
            </a:srgbClr>
          </a:solidFill>
          <a:ln>
            <a:noFill/>
          </a:ln>
          <a:effectLst/>
        </p:spPr>
      </p:pic>
      <p:sp>
        <p:nvSpPr>
          <p:cNvPr id="12" name="TextBox 11"/>
          <p:cNvSpPr txBox="1"/>
          <p:nvPr/>
        </p:nvSpPr>
        <p:spPr>
          <a:xfrm>
            <a:off x="916703" y="3615856"/>
            <a:ext cx="1981633" cy="1384995"/>
          </a:xfrm>
          <a:prstGeom prst="rect">
            <a:avLst/>
          </a:prstGeom>
          <a:noFill/>
        </p:spPr>
        <p:txBody>
          <a:bodyPr wrap="none" rtlCol="0">
            <a:spAutoFit/>
          </a:bodyPr>
          <a:lstStyle/>
          <a:p>
            <a:r>
              <a:rPr lang="en-US" sz="2800" b="1" dirty="0" smtClean="0">
                <a:solidFill>
                  <a:srgbClr val="FF0000"/>
                </a:solidFill>
              </a:rPr>
              <a:t>N</a:t>
            </a:r>
            <a:r>
              <a:rPr lang="en-US" sz="2800" b="1" dirty="0" smtClean="0"/>
              <a:t>etwork </a:t>
            </a:r>
          </a:p>
          <a:p>
            <a:r>
              <a:rPr lang="en-US" sz="2800" b="1" dirty="0" smtClean="0">
                <a:solidFill>
                  <a:srgbClr val="FF0000"/>
                </a:solidFill>
              </a:rPr>
              <a:t>O</a:t>
            </a:r>
            <a:r>
              <a:rPr lang="en-US" sz="2800" b="1" dirty="0" smtClean="0"/>
              <a:t>peration </a:t>
            </a:r>
          </a:p>
          <a:p>
            <a:r>
              <a:rPr lang="en-US" sz="2800" b="1" dirty="0" smtClean="0">
                <a:solidFill>
                  <a:srgbClr val="FF0000"/>
                </a:solidFill>
              </a:rPr>
              <a:t>C</a:t>
            </a:r>
            <a:r>
              <a:rPr lang="en-US" sz="2800" b="1" dirty="0" smtClean="0"/>
              <a:t>enter</a:t>
            </a:r>
            <a:endParaRPr lang="en-US" sz="2800" b="1" dirty="0"/>
          </a:p>
        </p:txBody>
      </p:sp>
      <p:sp>
        <p:nvSpPr>
          <p:cNvPr id="14" name="TextBox 13"/>
          <p:cNvSpPr txBox="1"/>
          <p:nvPr/>
        </p:nvSpPr>
        <p:spPr>
          <a:xfrm>
            <a:off x="9939401" y="3615856"/>
            <a:ext cx="1981633" cy="1384995"/>
          </a:xfrm>
          <a:prstGeom prst="rect">
            <a:avLst/>
          </a:prstGeom>
          <a:noFill/>
        </p:spPr>
        <p:txBody>
          <a:bodyPr wrap="none" rtlCol="0">
            <a:spAutoFit/>
          </a:bodyPr>
          <a:lstStyle/>
          <a:p>
            <a:r>
              <a:rPr lang="en-US" sz="2800" b="1" dirty="0" smtClean="0">
                <a:solidFill>
                  <a:srgbClr val="FF0000"/>
                </a:solidFill>
              </a:rPr>
              <a:t>S</a:t>
            </a:r>
            <a:r>
              <a:rPr lang="en-US" sz="2800" b="1" dirty="0" smtClean="0"/>
              <a:t>ecurity </a:t>
            </a:r>
          </a:p>
          <a:p>
            <a:r>
              <a:rPr lang="en-US" sz="2800" b="1" dirty="0" smtClean="0">
                <a:solidFill>
                  <a:srgbClr val="FF0000"/>
                </a:solidFill>
              </a:rPr>
              <a:t>O</a:t>
            </a:r>
            <a:r>
              <a:rPr lang="en-US" sz="2800" b="1" dirty="0" smtClean="0"/>
              <a:t>peration </a:t>
            </a:r>
          </a:p>
          <a:p>
            <a:r>
              <a:rPr lang="en-US" sz="2800" b="1" dirty="0" smtClean="0">
                <a:solidFill>
                  <a:srgbClr val="FF0000"/>
                </a:solidFill>
              </a:rPr>
              <a:t>C</a:t>
            </a:r>
            <a:r>
              <a:rPr lang="en-US" sz="2800" b="1" dirty="0" smtClean="0"/>
              <a:t>enter</a:t>
            </a:r>
            <a:endParaRPr lang="en-US" sz="2800" b="1" dirty="0"/>
          </a:p>
        </p:txBody>
      </p:sp>
      <p:sp>
        <p:nvSpPr>
          <p:cNvPr id="8" name="Rectangle 7"/>
          <p:cNvSpPr/>
          <p:nvPr/>
        </p:nvSpPr>
        <p:spPr>
          <a:xfrm>
            <a:off x="10110716" y="26103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714995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2989831" y="3695545"/>
            <a:ext cx="8388686" cy="2769849"/>
          </a:xfrm>
          <a:prstGeom prst="rect">
            <a:avLst/>
          </a:prstGeom>
        </p:spPr>
      </p:pic>
      <p:sp>
        <p:nvSpPr>
          <p:cNvPr id="3" name="Rectangle 2"/>
          <p:cNvSpPr/>
          <p:nvPr/>
        </p:nvSpPr>
        <p:spPr>
          <a:xfrm>
            <a:off x="1260297" y="6465394"/>
            <a:ext cx="7976170" cy="276999"/>
          </a:xfrm>
          <a:prstGeom prst="rect">
            <a:avLst/>
          </a:prstGeom>
        </p:spPr>
        <p:txBody>
          <a:bodyPr wrap="square">
            <a:spAutoFit/>
          </a:bodyPr>
          <a:lstStyle/>
          <a:p>
            <a:r>
              <a:rPr lang="en-US" sz="1200" dirty="0">
                <a:hlinkClick r:id="rId5"/>
              </a:rPr>
              <a:t>https://aws.amazon.com/blogs/publicsector/achieving-five-nines-cloud-justice-public-safety</a:t>
            </a:r>
            <a:r>
              <a:rPr lang="en-US" sz="1200" dirty="0" smtClean="0">
                <a:hlinkClick r:id="rId5"/>
              </a:rPr>
              <a:t>/</a:t>
            </a:r>
            <a:r>
              <a:rPr lang="en-US" sz="1200" dirty="0" smtClean="0"/>
              <a:t> </a:t>
            </a:r>
            <a:endParaRPr lang="en-US" sz="1200" dirty="0"/>
          </a:p>
        </p:txBody>
      </p:sp>
      <p:sp>
        <p:nvSpPr>
          <p:cNvPr id="5" name="TextBox 4"/>
          <p:cNvSpPr txBox="1"/>
          <p:nvPr/>
        </p:nvSpPr>
        <p:spPr>
          <a:xfrm>
            <a:off x="1775534" y="4307821"/>
            <a:ext cx="777777" cy="338554"/>
          </a:xfrm>
          <a:prstGeom prst="rect">
            <a:avLst/>
          </a:prstGeom>
          <a:noFill/>
        </p:spPr>
        <p:txBody>
          <a:bodyPr wrap="none" rtlCol="0">
            <a:spAutoFit/>
          </a:bodyPr>
          <a:lstStyle/>
          <a:p>
            <a:r>
              <a:rPr lang="en-US" sz="1600" b="1" dirty="0" smtClean="0">
                <a:solidFill>
                  <a:srgbClr val="C00000"/>
                </a:solidFill>
              </a:rPr>
              <a:t>5 nine</a:t>
            </a:r>
            <a:endParaRPr lang="en-US" sz="1600" b="1" dirty="0">
              <a:solidFill>
                <a:srgbClr val="C00000"/>
              </a:solidFill>
            </a:endParaRPr>
          </a:p>
        </p:txBody>
      </p:sp>
      <p:sp>
        <p:nvSpPr>
          <p:cNvPr id="6" name="Right Arrow 5"/>
          <p:cNvSpPr/>
          <p:nvPr/>
        </p:nvSpPr>
        <p:spPr>
          <a:xfrm>
            <a:off x="2561324" y="439892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75534" y="4790406"/>
            <a:ext cx="777777" cy="338554"/>
          </a:xfrm>
          <a:prstGeom prst="rect">
            <a:avLst/>
          </a:prstGeom>
          <a:noFill/>
        </p:spPr>
        <p:txBody>
          <a:bodyPr wrap="none" rtlCol="0">
            <a:spAutoFit/>
          </a:bodyPr>
          <a:lstStyle/>
          <a:p>
            <a:r>
              <a:rPr lang="en-US" sz="1600" b="1" dirty="0" smtClean="0">
                <a:solidFill>
                  <a:srgbClr val="C00000"/>
                </a:solidFill>
              </a:rPr>
              <a:t>4 nine</a:t>
            </a:r>
            <a:endParaRPr lang="en-US" sz="1600" b="1" dirty="0">
              <a:solidFill>
                <a:srgbClr val="C00000"/>
              </a:solidFill>
            </a:endParaRPr>
          </a:p>
        </p:txBody>
      </p:sp>
      <p:sp>
        <p:nvSpPr>
          <p:cNvPr id="9" name="Right Arrow 8"/>
          <p:cNvSpPr/>
          <p:nvPr/>
        </p:nvSpPr>
        <p:spPr>
          <a:xfrm>
            <a:off x="2561324" y="4881507"/>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75534" y="5272991"/>
            <a:ext cx="777777" cy="338554"/>
          </a:xfrm>
          <a:prstGeom prst="rect">
            <a:avLst/>
          </a:prstGeom>
          <a:noFill/>
        </p:spPr>
        <p:txBody>
          <a:bodyPr wrap="none" rtlCol="0">
            <a:spAutoFit/>
          </a:bodyPr>
          <a:lstStyle/>
          <a:p>
            <a:r>
              <a:rPr lang="en-US" sz="1600" b="1" dirty="0">
                <a:solidFill>
                  <a:srgbClr val="C00000"/>
                </a:solidFill>
              </a:rPr>
              <a:t>3</a:t>
            </a:r>
            <a:r>
              <a:rPr lang="en-US" sz="1600" b="1" dirty="0" smtClean="0">
                <a:solidFill>
                  <a:srgbClr val="C00000"/>
                </a:solidFill>
              </a:rPr>
              <a:t> nine</a:t>
            </a:r>
            <a:endParaRPr lang="en-US" sz="1600" b="1" dirty="0">
              <a:solidFill>
                <a:srgbClr val="C00000"/>
              </a:solidFill>
            </a:endParaRPr>
          </a:p>
        </p:txBody>
      </p:sp>
      <p:sp>
        <p:nvSpPr>
          <p:cNvPr id="11" name="Right Arrow 10"/>
          <p:cNvSpPr/>
          <p:nvPr/>
        </p:nvSpPr>
        <p:spPr>
          <a:xfrm>
            <a:off x="2561324" y="536409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75534" y="5987100"/>
            <a:ext cx="777777" cy="338554"/>
          </a:xfrm>
          <a:prstGeom prst="rect">
            <a:avLst/>
          </a:prstGeom>
          <a:noFill/>
        </p:spPr>
        <p:txBody>
          <a:bodyPr wrap="none" rtlCol="0">
            <a:spAutoFit/>
          </a:bodyPr>
          <a:lstStyle/>
          <a:p>
            <a:r>
              <a:rPr lang="en-US" sz="1600" b="1" dirty="0" smtClean="0">
                <a:solidFill>
                  <a:srgbClr val="C00000"/>
                </a:solidFill>
              </a:rPr>
              <a:t>2 nine</a:t>
            </a:r>
            <a:endParaRPr lang="en-US" sz="1600" b="1" dirty="0">
              <a:solidFill>
                <a:srgbClr val="C00000"/>
              </a:solidFill>
            </a:endParaRPr>
          </a:p>
        </p:txBody>
      </p:sp>
      <p:sp>
        <p:nvSpPr>
          <p:cNvPr id="13" name="Right Arrow 12"/>
          <p:cNvSpPr/>
          <p:nvPr/>
        </p:nvSpPr>
        <p:spPr>
          <a:xfrm>
            <a:off x="2561324" y="6078201"/>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95263" y="4307821"/>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95263" y="4833016"/>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95263" y="5317974"/>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200634" y="6045702"/>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Five-Nine SLA</a:t>
            </a:r>
            <a:endParaRPr sz="3200" b="1" i="0" u="none" strike="noStrike" cap="none" dirty="0">
              <a:solidFill>
                <a:srgbClr val="003C71"/>
              </a:solidFill>
              <a:latin typeface="Arial"/>
              <a:ea typeface="Arial"/>
              <a:cs typeface="Arial"/>
              <a:sym typeface="Arial"/>
            </a:endParaRPr>
          </a:p>
        </p:txBody>
      </p:sp>
      <p:grpSp>
        <p:nvGrpSpPr>
          <p:cNvPr id="19" name="Group 18"/>
          <p:cNvGrpSpPr/>
          <p:nvPr/>
        </p:nvGrpSpPr>
        <p:grpSpPr>
          <a:xfrm>
            <a:off x="3924396" y="389483"/>
            <a:ext cx="6292786" cy="3226594"/>
            <a:chOff x="3924396" y="389483"/>
            <a:chExt cx="6292786" cy="3226594"/>
          </a:xfrm>
        </p:grpSpPr>
        <p:pic>
          <p:nvPicPr>
            <p:cNvPr id="14" name="Picture 13"/>
            <p:cNvPicPr>
              <a:picLocks noChangeAspect="1"/>
            </p:cNvPicPr>
            <p:nvPr/>
          </p:nvPicPr>
          <p:blipFill rotWithShape="1">
            <a:blip r:embed="rId6"/>
            <a:srcRect l="10370" t="12384" r="10186" b="7193"/>
            <a:stretch/>
          </p:blipFill>
          <p:spPr>
            <a:xfrm>
              <a:off x="4146089" y="389483"/>
              <a:ext cx="6071093" cy="3226594"/>
            </a:xfrm>
            <a:prstGeom prst="rect">
              <a:avLst/>
            </a:prstGeom>
          </p:spPr>
        </p:pic>
        <p:sp>
          <p:nvSpPr>
            <p:cNvPr id="4" name="TextBox 3"/>
            <p:cNvSpPr txBox="1"/>
            <p:nvPr/>
          </p:nvSpPr>
          <p:spPr>
            <a:xfrm>
              <a:off x="3924396" y="492826"/>
              <a:ext cx="811441" cy="338554"/>
            </a:xfrm>
            <a:prstGeom prst="rect">
              <a:avLst/>
            </a:prstGeom>
            <a:noFill/>
          </p:spPr>
          <p:txBody>
            <a:bodyPr wrap="none" rtlCol="0">
              <a:spAutoFit/>
            </a:bodyPr>
            <a:lstStyle/>
            <a:p>
              <a:r>
                <a:rPr lang="en-US" sz="1600" b="1" dirty="0" smtClean="0"/>
                <a:t>Cost $</a:t>
              </a:r>
              <a:endParaRPr lang="en-US" sz="1600" b="1" dirty="0"/>
            </a:p>
          </p:txBody>
        </p:sp>
      </p:grpSp>
    </p:spTree>
    <p:extLst>
      <p:ext uri="{BB962C8B-B14F-4D97-AF65-F5344CB8AC3E}">
        <p14:creationId xmlns:p14="http://schemas.microsoft.com/office/powerpoint/2010/main" val="1900340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2823337" y="6133567"/>
            <a:ext cx="6641562" cy="369332"/>
          </a:xfrm>
          <a:prstGeom prst="rect">
            <a:avLst/>
          </a:prstGeom>
        </p:spPr>
        <p:txBody>
          <a:bodyPr wrap="none">
            <a:spAutoFit/>
          </a:bodyPr>
          <a:lstStyle/>
          <a:p>
            <a:r>
              <a:rPr lang="en-US" sz="1800" dirty="0" smtClean="0"/>
              <a:t>Let’s Watch </a:t>
            </a:r>
            <a:r>
              <a:rPr lang="en-US" sz="1800" dirty="0" smtClean="0">
                <a:hlinkClick r:id="rId4"/>
              </a:rPr>
              <a:t>https</a:t>
            </a:r>
            <a:r>
              <a:rPr lang="en-US" sz="1800" dirty="0">
                <a:hlinkClick r:id="rId4"/>
              </a:rPr>
              <a:t>://</a:t>
            </a:r>
            <a:r>
              <a:rPr lang="en-US" sz="1800" dirty="0" smtClean="0">
                <a:hlinkClick r:id="rId4"/>
              </a:rPr>
              <a:t>www.youtube.com/watch?v=80aK2_iwMOs</a:t>
            </a:r>
            <a:r>
              <a:rPr lang="en-US" sz="1800" dirty="0" smtClean="0"/>
              <a:t> </a:t>
            </a:r>
            <a:endParaRPr lang="en-US" sz="1800" dirty="0"/>
          </a:p>
        </p:txBody>
      </p:sp>
      <p:pic>
        <p:nvPicPr>
          <p:cNvPr id="4" name="Picture 3"/>
          <p:cNvPicPr>
            <a:picLocks noChangeAspect="1"/>
          </p:cNvPicPr>
          <p:nvPr/>
        </p:nvPicPr>
        <p:blipFill>
          <a:blip r:embed="rId5"/>
          <a:stretch>
            <a:fillRect/>
          </a:stretch>
        </p:blipFill>
        <p:spPr>
          <a:xfrm>
            <a:off x="2523850" y="1088632"/>
            <a:ext cx="6941049" cy="4957066"/>
          </a:xfrm>
          <a:prstGeom prst="roundRect">
            <a:avLst>
              <a:gd name="adj" fmla="val 8594"/>
            </a:avLst>
          </a:prstGeom>
          <a:solidFill>
            <a:srgbClr val="FFFFFF">
              <a:shade val="85000"/>
            </a:srgbClr>
          </a:solidFill>
          <a:ln>
            <a:noFill/>
          </a:ln>
          <a:effectLst/>
        </p:spPr>
      </p:pic>
      <p:sp>
        <p:nvSpPr>
          <p:cNvPr id="7" name="Google Shape;147;p10"/>
          <p:cNvSpPr/>
          <p:nvPr/>
        </p:nvSpPr>
        <p:spPr>
          <a:xfrm>
            <a:off x="190199" y="97116"/>
            <a:ext cx="815241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Data Centers, Engines of the Internet</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059310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412146" y="1557330"/>
            <a:ext cx="5278929" cy="646331"/>
          </a:xfrm>
          <a:prstGeom prst="rect">
            <a:avLst/>
          </a:prstGeom>
        </p:spPr>
        <p:txBody>
          <a:bodyPr wrap="square">
            <a:spAutoFit/>
          </a:bodyPr>
          <a:lstStyle/>
          <a:p>
            <a:pPr algn="ctr"/>
            <a:r>
              <a:rPr lang="en-US" sz="1800" dirty="0"/>
              <a:t>For every component, there is always one extra. </a:t>
            </a:r>
            <a:endParaRPr lang="en-US" sz="1800" dirty="0" smtClean="0"/>
          </a:p>
          <a:p>
            <a:pPr algn="ctr"/>
            <a:r>
              <a:rPr lang="en-US" sz="1800" dirty="0" smtClean="0"/>
              <a:t>This </a:t>
            </a:r>
            <a:r>
              <a:rPr lang="en-US" sz="1800" dirty="0"/>
              <a:t>is called </a:t>
            </a:r>
            <a:r>
              <a:rPr lang="en-US" sz="1800" b="1" dirty="0"/>
              <a:t>N+1 </a:t>
            </a:r>
            <a:r>
              <a:rPr lang="en-US" sz="1800" dirty="0"/>
              <a:t>redundancy.</a:t>
            </a:r>
          </a:p>
        </p:txBody>
      </p:sp>
      <p:pic>
        <p:nvPicPr>
          <p:cNvPr id="3" name="Picture 2"/>
          <p:cNvPicPr>
            <a:picLocks noChangeAspect="1"/>
          </p:cNvPicPr>
          <p:nvPr/>
        </p:nvPicPr>
        <p:blipFill>
          <a:blip r:embed="rId4"/>
          <a:stretch>
            <a:fillRect/>
          </a:stretch>
        </p:blipFill>
        <p:spPr>
          <a:xfrm>
            <a:off x="412146" y="2353637"/>
            <a:ext cx="4896533" cy="1981477"/>
          </a:xfrm>
          <a:prstGeom prst="rect">
            <a:avLst/>
          </a:prstGeom>
        </p:spPr>
      </p:pic>
      <p:pic>
        <p:nvPicPr>
          <p:cNvPr id="4" name="Picture 3"/>
          <p:cNvPicPr>
            <a:picLocks noChangeAspect="1"/>
          </p:cNvPicPr>
          <p:nvPr/>
        </p:nvPicPr>
        <p:blipFill>
          <a:blip r:embed="rId5"/>
          <a:stretch>
            <a:fillRect/>
          </a:stretch>
        </p:blipFill>
        <p:spPr>
          <a:xfrm>
            <a:off x="6032410" y="681851"/>
            <a:ext cx="5976600" cy="5866433"/>
          </a:xfrm>
          <a:prstGeom prst="rect">
            <a:avLst/>
          </a:prstGeom>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Different Layers to Apply 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397643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1417834" y="6367633"/>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3" name="Picture 2"/>
          <p:cNvPicPr>
            <a:picLocks noChangeAspect="1"/>
          </p:cNvPicPr>
          <p:nvPr/>
        </p:nvPicPr>
        <p:blipFill>
          <a:blip r:embed="rId5"/>
          <a:stretch>
            <a:fillRect/>
          </a:stretch>
        </p:blipFill>
        <p:spPr>
          <a:xfrm>
            <a:off x="1889931" y="730879"/>
            <a:ext cx="8145012" cy="5239481"/>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Different Layers to Apply 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868994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3" name="Rectangle 2"/>
          <p:cNvSpPr/>
          <p:nvPr/>
        </p:nvSpPr>
        <p:spPr>
          <a:xfrm>
            <a:off x="190198" y="880700"/>
            <a:ext cx="7505145" cy="2339102"/>
          </a:xfrm>
          <a:prstGeom prst="rect">
            <a:avLst/>
          </a:prstGeom>
        </p:spPr>
        <p:txBody>
          <a:bodyPr wrap="square">
            <a:spAutoFit/>
          </a:bodyPr>
          <a:lstStyle/>
          <a:p>
            <a:r>
              <a:rPr lang="en-US" sz="1600" b="1" dirty="0"/>
              <a:t>Everything has 2+ power supplies </a:t>
            </a:r>
            <a:endParaRPr lang="en-US" sz="1600" b="1" dirty="0" smtClean="0"/>
          </a:p>
          <a:p>
            <a:pPr marL="285750" lvl="3" indent="-285750">
              <a:buFont typeface="Wingdings" panose="05000000000000000000" pitchFamily="2" charset="2"/>
              <a:buChar char="ü"/>
            </a:pPr>
            <a:r>
              <a:rPr lang="en-US" dirty="0" smtClean="0"/>
              <a:t>Equipment </a:t>
            </a:r>
            <a:r>
              <a:rPr lang="en-US" dirty="0"/>
              <a:t>can survive with half its power supplies dead </a:t>
            </a:r>
          </a:p>
          <a:p>
            <a:pPr marL="285750" lvl="3" indent="-285750">
              <a:buFont typeface="Wingdings" panose="05000000000000000000" pitchFamily="2" charset="2"/>
              <a:buChar char="ü"/>
            </a:pPr>
            <a:r>
              <a:rPr lang="en-US" dirty="0" smtClean="0"/>
              <a:t>This </a:t>
            </a:r>
            <a:r>
              <a:rPr lang="en-US" dirty="0"/>
              <a:t>protects against power supply failure </a:t>
            </a:r>
          </a:p>
          <a:p>
            <a:endParaRPr lang="en-US" dirty="0" smtClean="0"/>
          </a:p>
          <a:p>
            <a:r>
              <a:rPr lang="en-US" sz="1600" b="1" dirty="0" smtClean="0"/>
              <a:t>Power </a:t>
            </a:r>
            <a:r>
              <a:rPr lang="en-US" sz="1600" b="1" dirty="0"/>
              <a:t>comes from Power Distribution Units (</a:t>
            </a:r>
            <a:r>
              <a:rPr lang="en-US" sz="1600" b="1" dirty="0" smtClean="0"/>
              <a:t>PDUs), rackmount </a:t>
            </a:r>
            <a:r>
              <a:rPr lang="en-US" sz="1600" b="1" dirty="0"/>
              <a:t>power </a:t>
            </a:r>
            <a:r>
              <a:rPr lang="en-US" sz="1600" b="1" dirty="0" smtClean="0"/>
              <a:t>bars</a:t>
            </a:r>
          </a:p>
          <a:p>
            <a:pPr marL="285750" indent="-285750">
              <a:buFont typeface="Wingdings" panose="05000000000000000000" pitchFamily="2" charset="2"/>
              <a:buChar char="ü"/>
            </a:pPr>
            <a:r>
              <a:rPr lang="en-US" dirty="0" smtClean="0"/>
              <a:t>HA </a:t>
            </a:r>
            <a:r>
              <a:rPr lang="en-US" dirty="0"/>
              <a:t>power: Racks have two </a:t>
            </a:r>
            <a:r>
              <a:rPr lang="en-US" dirty="0" smtClean="0"/>
              <a:t>PDUs</a:t>
            </a:r>
          </a:p>
          <a:p>
            <a:pPr marL="285750" indent="-285750">
              <a:buFont typeface="Wingdings" panose="05000000000000000000" pitchFamily="2" charset="2"/>
              <a:buChar char="ü"/>
            </a:pPr>
            <a:r>
              <a:rPr lang="en-US" dirty="0" smtClean="0"/>
              <a:t>PDU </a:t>
            </a:r>
            <a:r>
              <a:rPr lang="en-US" dirty="0"/>
              <a:t>1 hooked to “left” power </a:t>
            </a:r>
            <a:r>
              <a:rPr lang="en-US" dirty="0" smtClean="0"/>
              <a:t>supply</a:t>
            </a:r>
          </a:p>
          <a:p>
            <a:pPr marL="285750" indent="-285750">
              <a:buFont typeface="Wingdings" panose="05000000000000000000" pitchFamily="2" charset="2"/>
              <a:buChar char="ü"/>
            </a:pPr>
            <a:r>
              <a:rPr lang="en-US" dirty="0" smtClean="0"/>
              <a:t>PDU </a:t>
            </a:r>
            <a:r>
              <a:rPr lang="en-US" dirty="0"/>
              <a:t>2 hooked to “right” power </a:t>
            </a:r>
            <a:r>
              <a:rPr lang="en-US" dirty="0" smtClean="0"/>
              <a:t>supply</a:t>
            </a:r>
          </a:p>
          <a:p>
            <a:endParaRPr lang="en-US" dirty="0"/>
          </a:p>
          <a:p>
            <a:r>
              <a:rPr lang="en-US" sz="1600" b="1" dirty="0" smtClean="0"/>
              <a:t>Power </a:t>
            </a:r>
            <a:r>
              <a:rPr lang="en-US" sz="1600" b="1" dirty="0"/>
              <a:t>supplies usually </a:t>
            </a:r>
            <a:r>
              <a:rPr lang="en-US" sz="1600" b="1" dirty="0" smtClean="0"/>
              <a:t>hot-swappable (replaceable </a:t>
            </a:r>
            <a:r>
              <a:rPr lang="en-US" sz="1600" b="1" dirty="0"/>
              <a:t>without </a:t>
            </a:r>
            <a:r>
              <a:rPr lang="en-US" sz="1600" b="1" dirty="0" smtClean="0"/>
              <a:t>downtime)</a:t>
            </a:r>
            <a:endParaRPr lang="en-US" sz="1600" b="1" dirty="0"/>
          </a:p>
        </p:txBody>
      </p:sp>
      <p:pic>
        <p:nvPicPr>
          <p:cNvPr id="6" name="Picture 5"/>
          <p:cNvPicPr>
            <a:picLocks noChangeAspect="1"/>
          </p:cNvPicPr>
          <p:nvPr/>
        </p:nvPicPr>
        <p:blipFill>
          <a:blip r:embed="rId5"/>
          <a:stretch>
            <a:fillRect/>
          </a:stretch>
        </p:blipFill>
        <p:spPr>
          <a:xfrm>
            <a:off x="8007910" y="681851"/>
            <a:ext cx="3790522" cy="568578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p:cNvPicPr>
            <a:picLocks noChangeAspect="1"/>
          </p:cNvPicPr>
          <p:nvPr/>
        </p:nvPicPr>
        <p:blipFill>
          <a:blip r:embed="rId6"/>
          <a:stretch>
            <a:fillRect/>
          </a:stretch>
        </p:blipFill>
        <p:spPr>
          <a:xfrm>
            <a:off x="190199" y="3363543"/>
            <a:ext cx="4363059" cy="2105319"/>
          </a:xfrm>
          <a:prstGeom prst="rect">
            <a:avLst/>
          </a:prstGeom>
        </p:spPr>
      </p:pic>
      <p:pic>
        <p:nvPicPr>
          <p:cNvPr id="7" name="Picture 6"/>
          <p:cNvPicPr>
            <a:picLocks noChangeAspect="1"/>
          </p:cNvPicPr>
          <p:nvPr/>
        </p:nvPicPr>
        <p:blipFill>
          <a:blip r:embed="rId7"/>
          <a:stretch>
            <a:fillRect/>
          </a:stretch>
        </p:blipFill>
        <p:spPr>
          <a:xfrm>
            <a:off x="4605454" y="3394365"/>
            <a:ext cx="2824633" cy="3046333"/>
          </a:xfrm>
          <a:prstGeom prst="rect">
            <a:avLst/>
          </a:prstGeom>
        </p:spPr>
      </p:pic>
      <p:sp>
        <p:nvSpPr>
          <p:cNvPr id="9"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(Power)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589154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92715" y="2151206"/>
            <a:ext cx="1695984" cy="3052771"/>
          </a:xfrm>
          <a:prstGeom prst="rect">
            <a:avLst/>
          </a:prstGeom>
        </p:spPr>
      </p:pic>
      <p:grpSp>
        <p:nvGrpSpPr>
          <p:cNvPr id="6" name="Group 5"/>
          <p:cNvGrpSpPr/>
          <p:nvPr/>
        </p:nvGrpSpPr>
        <p:grpSpPr>
          <a:xfrm>
            <a:off x="1966598" y="2256841"/>
            <a:ext cx="4013554" cy="2929481"/>
            <a:chOff x="2208943" y="2340553"/>
            <a:chExt cx="4013554" cy="2929481"/>
          </a:xfrm>
        </p:grpSpPr>
        <p:pic>
          <p:nvPicPr>
            <p:cNvPr id="4" name="Picture 3"/>
            <p:cNvPicPr>
              <a:picLocks noChangeAspect="1"/>
            </p:cNvPicPr>
            <p:nvPr/>
          </p:nvPicPr>
          <p:blipFill>
            <a:blip r:embed="rId6"/>
            <a:stretch>
              <a:fillRect/>
            </a:stretch>
          </p:blipFill>
          <p:spPr>
            <a:xfrm>
              <a:off x="2208943" y="2340553"/>
              <a:ext cx="4013554" cy="2929481"/>
            </a:xfrm>
            <a:prstGeom prst="rect">
              <a:avLst/>
            </a:prstGeom>
          </p:spPr>
        </p:pic>
        <p:sp>
          <p:nvSpPr>
            <p:cNvPr id="5" name="Rectangle 4"/>
            <p:cNvSpPr/>
            <p:nvPr/>
          </p:nvSpPr>
          <p:spPr>
            <a:xfrm>
              <a:off x="5959011" y="5095982"/>
              <a:ext cx="154113" cy="174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08917" y="1528172"/>
            <a:ext cx="3942105" cy="369332"/>
          </a:xfrm>
          <a:prstGeom prst="rect">
            <a:avLst/>
          </a:prstGeom>
        </p:spPr>
        <p:txBody>
          <a:bodyPr wrap="none">
            <a:spAutoFit/>
          </a:bodyPr>
          <a:lstStyle/>
          <a:p>
            <a:r>
              <a:rPr lang="en-US" sz="1800" b="1" dirty="0" smtClean="0">
                <a:solidFill>
                  <a:srgbClr val="003C71"/>
                </a:solidFill>
              </a:rPr>
              <a:t>Utility Power (Single/Double Feed)</a:t>
            </a:r>
            <a:endParaRPr lang="en-US" sz="1800" dirty="0"/>
          </a:p>
        </p:txBody>
      </p:sp>
      <p:sp>
        <p:nvSpPr>
          <p:cNvPr id="9" name="Rectangle 8"/>
          <p:cNvSpPr/>
          <p:nvPr/>
        </p:nvSpPr>
        <p:spPr>
          <a:xfrm>
            <a:off x="6966301" y="1069735"/>
            <a:ext cx="4108817" cy="369332"/>
          </a:xfrm>
          <a:prstGeom prst="rect">
            <a:avLst/>
          </a:prstGeom>
        </p:spPr>
        <p:txBody>
          <a:bodyPr wrap="none">
            <a:spAutoFit/>
          </a:bodyPr>
          <a:lstStyle/>
          <a:p>
            <a:r>
              <a:rPr lang="en-US" sz="1800" b="1" dirty="0">
                <a:solidFill>
                  <a:srgbClr val="002060"/>
                </a:solidFill>
              </a:rPr>
              <a:t>UPS: Uninterruptable Power Supply</a:t>
            </a:r>
          </a:p>
        </p:txBody>
      </p:sp>
      <p:pic>
        <p:nvPicPr>
          <p:cNvPr id="10" name="Picture 9"/>
          <p:cNvPicPr>
            <a:picLocks noChangeAspect="1"/>
          </p:cNvPicPr>
          <p:nvPr/>
        </p:nvPicPr>
        <p:blipFill>
          <a:blip r:embed="rId7"/>
          <a:stretch>
            <a:fillRect/>
          </a:stretch>
        </p:blipFill>
        <p:spPr>
          <a:xfrm>
            <a:off x="6721679" y="3002272"/>
            <a:ext cx="5249008" cy="2105319"/>
          </a:xfrm>
          <a:prstGeom prst="rect">
            <a:avLst/>
          </a:prstGeom>
        </p:spPr>
      </p:pic>
      <p:sp>
        <p:nvSpPr>
          <p:cNvPr id="11" name="Rectangle 10"/>
          <p:cNvSpPr/>
          <p:nvPr/>
        </p:nvSpPr>
        <p:spPr>
          <a:xfrm>
            <a:off x="6158051" y="1528172"/>
            <a:ext cx="6150389" cy="1384995"/>
          </a:xfrm>
          <a:prstGeom prst="rect">
            <a:avLst/>
          </a:prstGeom>
        </p:spPr>
        <p:txBody>
          <a:bodyPr wrap="square">
            <a:spAutoFit/>
          </a:bodyPr>
          <a:lstStyle/>
          <a:p>
            <a:pPr marL="285750" indent="-285750">
              <a:buFont typeface="Wingdings" panose="05000000000000000000" pitchFamily="2" charset="2"/>
              <a:buChar char="ü"/>
            </a:pPr>
            <a:r>
              <a:rPr lang="en-US" dirty="0">
                <a:solidFill>
                  <a:srgbClr val="002060"/>
                </a:solidFill>
              </a:rPr>
              <a:t>Takes AC power in, gives AC power </a:t>
            </a:r>
            <a:r>
              <a:rPr lang="en-US" dirty="0" smtClean="0">
                <a:solidFill>
                  <a:srgbClr val="002060"/>
                </a:solidFill>
              </a:rPr>
              <a:t>out.</a:t>
            </a:r>
            <a:endParaRPr lang="en-US" dirty="0">
              <a:solidFill>
                <a:srgbClr val="002060"/>
              </a:solidFill>
            </a:endParaRPr>
          </a:p>
          <a:p>
            <a:pPr marL="285750" indent="-285750">
              <a:buFont typeface="Wingdings" panose="05000000000000000000" pitchFamily="2" charset="2"/>
              <a:buChar char="ü"/>
            </a:pPr>
            <a:r>
              <a:rPr lang="en-US" dirty="0" smtClean="0">
                <a:solidFill>
                  <a:srgbClr val="002060"/>
                </a:solidFill>
              </a:rPr>
              <a:t>Keeps </a:t>
            </a:r>
            <a:r>
              <a:rPr lang="en-US" dirty="0">
                <a:solidFill>
                  <a:srgbClr val="002060"/>
                </a:solidFill>
              </a:rPr>
              <a:t>a big battery array </a:t>
            </a:r>
            <a:r>
              <a:rPr lang="en-US" dirty="0" smtClean="0">
                <a:solidFill>
                  <a:srgbClr val="002060"/>
                </a:solidFill>
              </a:rPr>
              <a:t>charged.</a:t>
            </a:r>
            <a:endParaRPr lang="en-US" dirty="0">
              <a:solidFill>
                <a:srgbClr val="002060"/>
              </a:solidFill>
            </a:endParaRPr>
          </a:p>
          <a:p>
            <a:pPr marL="285750" indent="-285750">
              <a:buFont typeface="Wingdings" panose="05000000000000000000" pitchFamily="2" charset="2"/>
              <a:buChar char="ü"/>
            </a:pPr>
            <a:r>
              <a:rPr lang="en-US" dirty="0" smtClean="0">
                <a:solidFill>
                  <a:srgbClr val="002060"/>
                </a:solidFill>
              </a:rPr>
              <a:t>If </a:t>
            </a:r>
            <a:r>
              <a:rPr lang="en-US" dirty="0">
                <a:solidFill>
                  <a:srgbClr val="002060"/>
                </a:solidFill>
              </a:rPr>
              <a:t>AC power-in fails, AC power-out comes from battery </a:t>
            </a:r>
            <a:r>
              <a:rPr lang="en-US" dirty="0" smtClean="0">
                <a:solidFill>
                  <a:srgbClr val="002060"/>
                </a:solidFill>
              </a:rPr>
              <a:t>(w/o interruption).</a:t>
            </a:r>
            <a:endParaRPr lang="en-US" dirty="0">
              <a:solidFill>
                <a:srgbClr val="002060"/>
              </a:solidFill>
            </a:endParaRPr>
          </a:p>
          <a:p>
            <a:pPr marL="285750" indent="-285750">
              <a:buFont typeface="Wingdings" panose="05000000000000000000" pitchFamily="2" charset="2"/>
              <a:buChar char="ü"/>
            </a:pPr>
            <a:r>
              <a:rPr lang="en-US" dirty="0" smtClean="0">
                <a:solidFill>
                  <a:srgbClr val="002060"/>
                </a:solidFill>
              </a:rPr>
              <a:t>DC </a:t>
            </a:r>
            <a:r>
              <a:rPr lang="en-US" dirty="0">
                <a:solidFill>
                  <a:srgbClr val="002060"/>
                </a:solidFill>
              </a:rPr>
              <a:t>power from batteries must be converted to AC with an </a:t>
            </a:r>
            <a:r>
              <a:rPr lang="en-US" dirty="0" smtClean="0">
                <a:solidFill>
                  <a:srgbClr val="002060"/>
                </a:solidFill>
              </a:rPr>
              <a:t>inverter.</a:t>
            </a:r>
          </a:p>
          <a:p>
            <a:pPr marL="285750" indent="-285750">
              <a:buFont typeface="Wingdings" panose="05000000000000000000" pitchFamily="2" charset="2"/>
              <a:buChar char="ü"/>
            </a:pPr>
            <a:r>
              <a:rPr lang="en-US" dirty="0" smtClean="0">
                <a:solidFill>
                  <a:srgbClr val="002060"/>
                </a:solidFill>
              </a:rPr>
              <a:t>Keep </a:t>
            </a:r>
            <a:r>
              <a:rPr lang="en-US" dirty="0">
                <a:solidFill>
                  <a:srgbClr val="002060"/>
                </a:solidFill>
              </a:rPr>
              <a:t>things running long enough to start a gasoline/diesel </a:t>
            </a:r>
            <a:r>
              <a:rPr lang="en-US" dirty="0" smtClean="0">
                <a:solidFill>
                  <a:srgbClr val="002060"/>
                </a:solidFill>
              </a:rPr>
              <a:t>generator.</a:t>
            </a:r>
          </a:p>
          <a:p>
            <a:pPr marL="285750" indent="-285750">
              <a:buFont typeface="Wingdings" panose="05000000000000000000" pitchFamily="2" charset="2"/>
              <a:buChar char="ü"/>
            </a:pPr>
            <a:r>
              <a:rPr lang="en-US" dirty="0" smtClean="0">
                <a:solidFill>
                  <a:srgbClr val="002060"/>
                </a:solidFill>
              </a:rPr>
              <a:t>If not, keep </a:t>
            </a:r>
            <a:r>
              <a:rPr lang="en-US" dirty="0">
                <a:solidFill>
                  <a:srgbClr val="002060"/>
                </a:solidFill>
              </a:rPr>
              <a:t>things running, long enough for graceful </a:t>
            </a:r>
            <a:r>
              <a:rPr lang="en-US" dirty="0" smtClean="0">
                <a:solidFill>
                  <a:srgbClr val="002060"/>
                </a:solidFill>
              </a:rPr>
              <a:t>shutdown.</a:t>
            </a:r>
            <a:endParaRPr lang="en-US" dirty="0">
              <a:solidFill>
                <a:srgbClr val="002060"/>
              </a:solidFill>
            </a:endParaRPr>
          </a:p>
        </p:txBody>
      </p:sp>
      <p:pic>
        <p:nvPicPr>
          <p:cNvPr id="12" name="Picture 11"/>
          <p:cNvPicPr>
            <a:picLocks noChangeAspect="1"/>
          </p:cNvPicPr>
          <p:nvPr/>
        </p:nvPicPr>
        <p:blipFill rotWithShape="1">
          <a:blip r:embed="rId8"/>
          <a:srcRect t="24713" b="9562"/>
          <a:stretch/>
        </p:blipFill>
        <p:spPr>
          <a:xfrm>
            <a:off x="7838154" y="5330536"/>
            <a:ext cx="2790181" cy="1375374"/>
          </a:xfrm>
          <a:prstGeom prst="rect">
            <a:avLst/>
          </a:prstGeom>
        </p:spPr>
      </p:pic>
      <p:sp>
        <p:nvSpPr>
          <p:cNvPr id="13" name="Rectangle 12"/>
          <p:cNvSpPr/>
          <p:nvPr/>
        </p:nvSpPr>
        <p:spPr>
          <a:xfrm>
            <a:off x="9760950" y="6434436"/>
            <a:ext cx="1734770" cy="338554"/>
          </a:xfrm>
          <a:prstGeom prst="rect">
            <a:avLst/>
          </a:prstGeom>
        </p:spPr>
        <p:txBody>
          <a:bodyPr wrap="none">
            <a:spAutoFit/>
          </a:bodyPr>
          <a:lstStyle/>
          <a:p>
            <a:r>
              <a:rPr lang="en-US" sz="1600" dirty="0" smtClean="0">
                <a:solidFill>
                  <a:schemeClr val="tx1"/>
                </a:solidFill>
              </a:rPr>
              <a:t>Diesel Generator</a:t>
            </a:r>
            <a:endParaRPr lang="en-US" sz="1600" dirty="0">
              <a:solidFill>
                <a:schemeClr val="tx1"/>
              </a:solidFill>
            </a:endParaRPr>
          </a:p>
        </p:txBody>
      </p:sp>
      <p:sp>
        <p:nvSpPr>
          <p:cNvPr id="1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(Power)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6875726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1551111" y="1147379"/>
            <a:ext cx="10640889" cy="4864077"/>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(Power)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404623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1417834" y="6367633"/>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Different Layers to Apply Redundancy</a:t>
            </a:r>
            <a:endParaRPr sz="3200" b="1" i="0" u="none" strike="noStrike" cap="none" dirty="0">
              <a:solidFill>
                <a:srgbClr val="003C71"/>
              </a:solidFill>
              <a:latin typeface="Arial"/>
              <a:ea typeface="Arial"/>
              <a:cs typeface="Arial"/>
              <a:sym typeface="Arial"/>
            </a:endParaRPr>
          </a:p>
        </p:txBody>
      </p:sp>
      <p:pic>
        <p:nvPicPr>
          <p:cNvPr id="4" name="Picture 3"/>
          <p:cNvPicPr>
            <a:picLocks noChangeAspect="1"/>
          </p:cNvPicPr>
          <p:nvPr/>
        </p:nvPicPr>
        <p:blipFill>
          <a:blip r:embed="rId5"/>
          <a:stretch>
            <a:fillRect/>
          </a:stretch>
        </p:blipFill>
        <p:spPr>
          <a:xfrm>
            <a:off x="1759633" y="938343"/>
            <a:ext cx="8097380" cy="5172797"/>
          </a:xfrm>
          <a:prstGeom prst="rect">
            <a:avLst/>
          </a:prstGeom>
        </p:spPr>
      </p:pic>
    </p:spTree>
    <p:extLst>
      <p:ext uri="{BB962C8B-B14F-4D97-AF65-F5344CB8AC3E}">
        <p14:creationId xmlns:p14="http://schemas.microsoft.com/office/powerpoint/2010/main" val="2603093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pic>
        <p:nvPicPr>
          <p:cNvPr id="5" name="Picture 4"/>
          <p:cNvPicPr>
            <a:picLocks noChangeAspect="1"/>
          </p:cNvPicPr>
          <p:nvPr/>
        </p:nvPicPr>
        <p:blipFill>
          <a:blip r:embed="rId5"/>
          <a:stretch>
            <a:fillRect/>
          </a:stretch>
        </p:blipFill>
        <p:spPr>
          <a:xfrm>
            <a:off x="500865" y="1558588"/>
            <a:ext cx="5334000" cy="3524250"/>
          </a:xfrm>
          <a:prstGeom prst="rect">
            <a:avLst/>
          </a:prstGeom>
        </p:spPr>
      </p:pic>
      <p:pic>
        <p:nvPicPr>
          <p:cNvPr id="7" name="Picture 6"/>
          <p:cNvPicPr>
            <a:picLocks noChangeAspect="1"/>
          </p:cNvPicPr>
          <p:nvPr/>
        </p:nvPicPr>
        <p:blipFill rotWithShape="1">
          <a:blip r:embed="rId6"/>
          <a:srcRect l="8414" t="7687" r="7955" b="7623"/>
          <a:stretch/>
        </p:blipFill>
        <p:spPr>
          <a:xfrm>
            <a:off x="6485862" y="541533"/>
            <a:ext cx="4782412" cy="2816710"/>
          </a:xfrm>
          <a:prstGeom prst="rect">
            <a:avLst/>
          </a:prstGeom>
        </p:spPr>
      </p:pic>
      <p:pic>
        <p:nvPicPr>
          <p:cNvPr id="8" name="Picture 7"/>
          <p:cNvPicPr>
            <a:picLocks noChangeAspect="1"/>
          </p:cNvPicPr>
          <p:nvPr/>
        </p:nvPicPr>
        <p:blipFill rotWithShape="1">
          <a:blip r:embed="rId7"/>
          <a:srcRect l="7713" t="8389" r="8211" b="8060"/>
          <a:stretch/>
        </p:blipFill>
        <p:spPr>
          <a:xfrm>
            <a:off x="6485862" y="3521961"/>
            <a:ext cx="4782412" cy="2764146"/>
          </a:xfrm>
          <a:prstGeom prst="rect">
            <a:avLst/>
          </a:prstGeom>
        </p:spPr>
      </p:pic>
    </p:spTree>
    <p:extLst>
      <p:ext uri="{BB962C8B-B14F-4D97-AF65-F5344CB8AC3E}">
        <p14:creationId xmlns:p14="http://schemas.microsoft.com/office/powerpoint/2010/main" val="15334556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l="6440" r="4043"/>
          <a:stretch/>
        </p:blipFill>
        <p:spPr>
          <a:xfrm>
            <a:off x="190199" y="1121918"/>
            <a:ext cx="4433777" cy="4191000"/>
          </a:xfrm>
          <a:prstGeom prst="rect">
            <a:avLst/>
          </a:prstGeom>
        </p:spPr>
      </p:pic>
      <p:pic>
        <p:nvPicPr>
          <p:cNvPr id="6" name="Picture 5"/>
          <p:cNvPicPr>
            <a:picLocks noChangeAspect="1"/>
          </p:cNvPicPr>
          <p:nvPr/>
        </p:nvPicPr>
        <p:blipFill>
          <a:blip r:embed="rId6"/>
          <a:stretch>
            <a:fillRect/>
          </a:stretch>
        </p:blipFill>
        <p:spPr>
          <a:xfrm>
            <a:off x="5071730" y="1352475"/>
            <a:ext cx="6973740" cy="3752294"/>
          </a:xfrm>
          <a:prstGeom prst="rect">
            <a:avLst/>
          </a:prstGeom>
        </p:spPr>
      </p:pic>
    </p:spTree>
    <p:extLst>
      <p:ext uri="{BB962C8B-B14F-4D97-AF65-F5344CB8AC3E}">
        <p14:creationId xmlns:p14="http://schemas.microsoft.com/office/powerpoint/2010/main" val="1460648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
        <p:nvSpPr>
          <p:cNvPr id="2" name="Rectangle 1"/>
          <p:cNvSpPr/>
          <p:nvPr/>
        </p:nvSpPr>
        <p:spPr>
          <a:xfrm>
            <a:off x="190199" y="907883"/>
            <a:ext cx="11224390" cy="338554"/>
          </a:xfrm>
          <a:prstGeom prst="rect">
            <a:avLst/>
          </a:prstGeom>
        </p:spPr>
        <p:txBody>
          <a:bodyPr wrap="square">
            <a:spAutoFit/>
          </a:bodyPr>
          <a:lstStyle/>
          <a:p>
            <a:r>
              <a:rPr lang="en-US" sz="1600" dirty="0" smtClean="0"/>
              <a:t>There are several known metrics that help to define service</a:t>
            </a:r>
            <a:r>
              <a:rPr lang="en-US" sz="1600" b="1" dirty="0" smtClean="0"/>
              <a:t> </a:t>
            </a:r>
            <a:r>
              <a:rPr lang="en-US" sz="1600" b="1" dirty="0" smtClean="0">
                <a:solidFill>
                  <a:srgbClr val="0070C0"/>
                </a:solidFill>
              </a:rPr>
              <a:t>Reliability</a:t>
            </a:r>
            <a:r>
              <a:rPr lang="en-US" sz="1600" b="1" dirty="0">
                <a:solidFill>
                  <a:srgbClr val="0070C0"/>
                </a:solidFill>
              </a:rPr>
              <a:t>, </a:t>
            </a:r>
            <a:r>
              <a:rPr lang="en-US" sz="1600" b="1" dirty="0" smtClean="0">
                <a:solidFill>
                  <a:srgbClr val="0070C0"/>
                </a:solidFill>
              </a:rPr>
              <a:t>Availability</a:t>
            </a:r>
            <a:r>
              <a:rPr lang="en-US" sz="1600" b="1" dirty="0">
                <a:solidFill>
                  <a:srgbClr val="0070C0"/>
                </a:solidFill>
              </a:rPr>
              <a:t>, and </a:t>
            </a:r>
            <a:r>
              <a:rPr lang="en-US" sz="1600" b="1" dirty="0" smtClean="0">
                <a:solidFill>
                  <a:srgbClr val="0070C0"/>
                </a:solidFill>
              </a:rPr>
              <a:t>Disaster Recovery strategies.</a:t>
            </a:r>
            <a:endParaRPr lang="en-US" sz="1600" dirty="0">
              <a:solidFill>
                <a:srgbClr val="0070C0"/>
              </a:solidFill>
            </a:endParaRPr>
          </a:p>
        </p:txBody>
      </p:sp>
      <p:sp>
        <p:nvSpPr>
          <p:cNvPr id="4" name="Rectangle 3"/>
          <p:cNvSpPr/>
          <p:nvPr/>
        </p:nvSpPr>
        <p:spPr>
          <a:xfrm>
            <a:off x="190199" y="1472469"/>
            <a:ext cx="7472737" cy="769441"/>
          </a:xfrm>
          <a:prstGeom prst="rect">
            <a:avLst/>
          </a:prstGeom>
        </p:spPr>
        <p:txBody>
          <a:bodyPr wrap="square">
            <a:spAutoFit/>
          </a:bodyPr>
          <a:lstStyle/>
          <a:p>
            <a:r>
              <a:rPr lang="en-US" sz="1600" b="1" u="sng" dirty="0">
                <a:solidFill>
                  <a:srgbClr val="FF0000"/>
                </a:solidFill>
              </a:rPr>
              <a:t>SLO (Service Level </a:t>
            </a:r>
            <a:r>
              <a:rPr lang="en-US" sz="1600" b="1" u="sng" dirty="0" smtClean="0">
                <a:solidFill>
                  <a:srgbClr val="FF0000"/>
                </a:solidFill>
              </a:rPr>
              <a:t>Objective)</a:t>
            </a:r>
          </a:p>
          <a:p>
            <a:pPr marL="285750" lvl="2" indent="-285750">
              <a:buFont typeface="Wingdings" panose="05000000000000000000" pitchFamily="2" charset="2"/>
              <a:buChar char="ü"/>
            </a:pPr>
            <a:r>
              <a:rPr lang="en-US" dirty="0" smtClean="0"/>
              <a:t>A </a:t>
            </a:r>
            <a:r>
              <a:rPr lang="en-US" b="1" dirty="0"/>
              <a:t>targeted performance goal</a:t>
            </a:r>
            <a:r>
              <a:rPr lang="en-US" dirty="0"/>
              <a:t> used internally by service teams.</a:t>
            </a:r>
          </a:p>
          <a:p>
            <a:pPr marL="285750" indent="-285750">
              <a:buFont typeface="Wingdings" panose="05000000000000000000" pitchFamily="2" charset="2"/>
              <a:buChar char="ü"/>
            </a:pPr>
            <a:r>
              <a:rPr lang="en-US" dirty="0" smtClean="0"/>
              <a:t>Defines desired </a:t>
            </a:r>
            <a:r>
              <a:rPr lang="en-US" dirty="0"/>
              <a:t>service levels </a:t>
            </a:r>
            <a:r>
              <a:rPr lang="en-US" dirty="0" smtClean="0"/>
              <a:t>(</a:t>
            </a:r>
            <a:r>
              <a:rPr lang="en-US" dirty="0" smtClean="0">
                <a:solidFill>
                  <a:srgbClr val="002060"/>
                </a:solidFill>
              </a:rPr>
              <a:t>Latency &lt; 100ms</a:t>
            </a:r>
            <a:r>
              <a:rPr lang="en-US" dirty="0" smtClean="0"/>
              <a:t>, or </a:t>
            </a:r>
            <a:r>
              <a:rPr lang="en-US" dirty="0" smtClean="0">
                <a:solidFill>
                  <a:srgbClr val="002060"/>
                </a:solidFill>
              </a:rPr>
              <a:t>Uptime &gt; 99.95%</a:t>
            </a:r>
            <a:r>
              <a:rPr lang="en-US" dirty="0" smtClean="0"/>
              <a:t>).</a:t>
            </a:r>
            <a:endParaRPr lang="en-US" dirty="0"/>
          </a:p>
        </p:txBody>
      </p:sp>
      <p:sp>
        <p:nvSpPr>
          <p:cNvPr id="5" name="Rectangle 4"/>
          <p:cNvSpPr/>
          <p:nvPr/>
        </p:nvSpPr>
        <p:spPr>
          <a:xfrm>
            <a:off x="6729572" y="1472469"/>
            <a:ext cx="6096000" cy="984885"/>
          </a:xfrm>
          <a:prstGeom prst="rect">
            <a:avLst/>
          </a:prstGeom>
        </p:spPr>
        <p:txBody>
          <a:bodyPr>
            <a:spAutoFit/>
          </a:bodyPr>
          <a:lstStyle/>
          <a:p>
            <a:r>
              <a:rPr lang="en-US" sz="1600" b="1" u="sng" dirty="0">
                <a:solidFill>
                  <a:srgbClr val="FF0000"/>
                </a:solidFill>
              </a:rPr>
              <a:t>SLA (Service Level Agreement)</a:t>
            </a:r>
            <a:endParaRPr lang="en-US" sz="1600" u="sng" dirty="0">
              <a:solidFill>
                <a:srgbClr val="FF0000"/>
              </a:solidFill>
            </a:endParaRPr>
          </a:p>
          <a:p>
            <a:pPr marL="285750" indent="-285750">
              <a:buFont typeface="Wingdings" panose="05000000000000000000" pitchFamily="2" charset="2"/>
              <a:buChar char="ü"/>
            </a:pPr>
            <a:r>
              <a:rPr lang="en-US" dirty="0"/>
              <a:t>A </a:t>
            </a:r>
            <a:r>
              <a:rPr lang="en-US" b="1" dirty="0"/>
              <a:t>formal contract</a:t>
            </a:r>
            <a:r>
              <a:rPr lang="en-US" dirty="0"/>
              <a:t> between a service provider and a customer.</a:t>
            </a:r>
          </a:p>
          <a:p>
            <a:pPr marL="285750" indent="-285750">
              <a:buFont typeface="Wingdings" panose="05000000000000000000" pitchFamily="2" charset="2"/>
              <a:buChar char="ü"/>
            </a:pPr>
            <a:r>
              <a:rPr lang="en-US" dirty="0"/>
              <a:t>Defines </a:t>
            </a:r>
            <a:r>
              <a:rPr lang="en-US" b="1" dirty="0"/>
              <a:t>minimum service guarantees</a:t>
            </a:r>
            <a:r>
              <a:rPr lang="en-US" dirty="0"/>
              <a:t> (e.g., </a:t>
            </a:r>
            <a:r>
              <a:rPr lang="en-US" dirty="0" smtClean="0"/>
              <a:t>99.99% </a:t>
            </a:r>
            <a:r>
              <a:rPr lang="en-US" dirty="0"/>
              <a:t>uptime).</a:t>
            </a:r>
          </a:p>
          <a:p>
            <a:pPr marL="285750" indent="-285750">
              <a:buFont typeface="Wingdings" panose="05000000000000000000" pitchFamily="2" charset="2"/>
              <a:buChar char="ü"/>
            </a:pPr>
            <a:r>
              <a:rPr lang="en-US" dirty="0"/>
              <a:t>Includes </a:t>
            </a:r>
            <a:r>
              <a:rPr lang="en-US" b="1" dirty="0"/>
              <a:t>penalties</a:t>
            </a:r>
            <a:r>
              <a:rPr lang="en-US" dirty="0"/>
              <a:t> if the provider fails to meet </a:t>
            </a:r>
            <a:r>
              <a:rPr lang="en-US" dirty="0" smtClean="0"/>
              <a:t>commitments.</a:t>
            </a:r>
            <a:endParaRPr lang="en-US" dirty="0"/>
          </a:p>
        </p:txBody>
      </p:sp>
      <p:pic>
        <p:nvPicPr>
          <p:cNvPr id="12" name="Picture 11"/>
          <p:cNvPicPr>
            <a:picLocks noChangeAspect="1"/>
          </p:cNvPicPr>
          <p:nvPr/>
        </p:nvPicPr>
        <p:blipFill>
          <a:blip r:embed="rId4"/>
          <a:stretch>
            <a:fillRect/>
          </a:stretch>
        </p:blipFill>
        <p:spPr>
          <a:xfrm>
            <a:off x="1417834" y="2632238"/>
            <a:ext cx="6498155" cy="3910394"/>
          </a:xfrm>
          <a:prstGeom prst="rect">
            <a:avLst/>
          </a:prstGeom>
        </p:spPr>
      </p:pic>
      <p:sp>
        <p:nvSpPr>
          <p:cNvPr id="6" name="Rectangle 5"/>
          <p:cNvSpPr/>
          <p:nvPr/>
        </p:nvSpPr>
        <p:spPr>
          <a:xfrm>
            <a:off x="7376258" y="2632238"/>
            <a:ext cx="4815742" cy="1061829"/>
          </a:xfrm>
          <a:prstGeom prst="rect">
            <a:avLst/>
          </a:prstGeom>
        </p:spPr>
        <p:txBody>
          <a:bodyPr wrap="none">
            <a:spAutoFit/>
          </a:bodyPr>
          <a:lstStyle/>
          <a:p>
            <a:pPr marL="285750" indent="-285750">
              <a:lnSpc>
                <a:spcPct val="150000"/>
              </a:lnSpc>
              <a:buFont typeface="Wingdings" panose="05000000000000000000" pitchFamily="2" charset="2"/>
              <a:buChar char="ü"/>
            </a:pPr>
            <a:r>
              <a:rPr lang="en-US" b="1" dirty="0" smtClean="0">
                <a:solidFill>
                  <a:srgbClr val="0070C0"/>
                </a:solidFill>
              </a:rPr>
              <a:t>SLI:</a:t>
            </a:r>
            <a:r>
              <a:rPr lang="en-US" dirty="0" smtClean="0"/>
              <a:t> current </a:t>
            </a:r>
            <a:r>
              <a:rPr lang="en-US" dirty="0"/>
              <a:t>measured API latency </a:t>
            </a:r>
            <a:r>
              <a:rPr lang="en-US" dirty="0" smtClean="0"/>
              <a:t>is </a:t>
            </a:r>
            <a:r>
              <a:rPr lang="en-US" b="1" dirty="0" smtClean="0"/>
              <a:t>160ms</a:t>
            </a:r>
          </a:p>
          <a:p>
            <a:pPr marL="285750" indent="-285750">
              <a:lnSpc>
                <a:spcPct val="150000"/>
              </a:lnSpc>
              <a:buFont typeface="Wingdings" panose="05000000000000000000" pitchFamily="2" charset="2"/>
              <a:buChar char="ü"/>
            </a:pPr>
            <a:r>
              <a:rPr lang="en-US" b="1" dirty="0" smtClean="0">
                <a:solidFill>
                  <a:srgbClr val="0070C0"/>
                </a:solidFill>
              </a:rPr>
              <a:t>SLO:</a:t>
            </a:r>
            <a:r>
              <a:rPr lang="en-US" b="1" dirty="0" smtClean="0"/>
              <a:t> internal target latency </a:t>
            </a:r>
            <a:r>
              <a:rPr lang="en-US" b="1" dirty="0" smtClean="0">
                <a:solidFill>
                  <a:srgbClr val="FF0000"/>
                </a:solidFill>
              </a:rPr>
              <a:t>&lt; 150ms</a:t>
            </a:r>
          </a:p>
          <a:p>
            <a:pPr marL="285750" indent="-285750">
              <a:lnSpc>
                <a:spcPct val="150000"/>
              </a:lnSpc>
              <a:buFont typeface="Wingdings" panose="05000000000000000000" pitchFamily="2" charset="2"/>
              <a:buChar char="ü"/>
            </a:pPr>
            <a:r>
              <a:rPr lang="en-US" b="1" dirty="0" smtClean="0">
                <a:solidFill>
                  <a:srgbClr val="0070C0"/>
                </a:solidFill>
              </a:rPr>
              <a:t>SLA:</a:t>
            </a:r>
            <a:r>
              <a:rPr lang="en-US" b="1" dirty="0" smtClean="0">
                <a:solidFill>
                  <a:srgbClr val="FF0000"/>
                </a:solidFill>
              </a:rPr>
              <a:t> </a:t>
            </a:r>
            <a:r>
              <a:rPr lang="en-US" dirty="0" smtClean="0">
                <a:solidFill>
                  <a:schemeClr val="tx1"/>
                </a:solidFill>
              </a:rPr>
              <a:t>guaranteed max latency to customer is </a:t>
            </a:r>
            <a:r>
              <a:rPr lang="en-US" b="1" dirty="0" smtClean="0">
                <a:solidFill>
                  <a:schemeClr val="tx1"/>
                </a:solidFill>
              </a:rPr>
              <a:t>&lt; 170ms</a:t>
            </a:r>
            <a:endParaRPr lang="en-US" b="1" dirty="0">
              <a:solidFill>
                <a:schemeClr val="tx1"/>
              </a:solidFill>
            </a:endParaRPr>
          </a:p>
        </p:txBody>
      </p:sp>
      <p:sp>
        <p:nvSpPr>
          <p:cNvPr id="7" name="Rectangle 6"/>
          <p:cNvSpPr/>
          <p:nvPr/>
        </p:nvSpPr>
        <p:spPr>
          <a:xfrm>
            <a:off x="7662936" y="3591771"/>
            <a:ext cx="4721164" cy="307777"/>
          </a:xfrm>
          <a:prstGeom prst="rect">
            <a:avLst/>
          </a:prstGeom>
        </p:spPr>
        <p:txBody>
          <a:bodyPr wrap="none">
            <a:spAutoFit/>
          </a:bodyPr>
          <a:lstStyle/>
          <a:p>
            <a:r>
              <a:rPr lang="en-US" dirty="0" smtClean="0">
                <a:solidFill>
                  <a:schemeClr val="tx1"/>
                </a:solidFill>
              </a:rPr>
              <a:t>There will be a penalty &amp; legal action for breach of SLA</a:t>
            </a:r>
            <a:endParaRPr lang="en-US" dirty="0"/>
          </a:p>
        </p:txBody>
      </p:sp>
      <p:pic>
        <p:nvPicPr>
          <p:cNvPr id="8" name="Picture 7"/>
          <p:cNvPicPr>
            <a:picLocks noChangeAspect="1"/>
          </p:cNvPicPr>
          <p:nvPr/>
        </p:nvPicPr>
        <p:blipFill rotWithShape="1">
          <a:blip r:embed="rId5"/>
          <a:srcRect l="7703" r="17834" b="11370"/>
          <a:stretch/>
        </p:blipFill>
        <p:spPr>
          <a:xfrm>
            <a:off x="8229599" y="4160180"/>
            <a:ext cx="3472667" cy="2240268"/>
          </a:xfrm>
          <a:prstGeom prst="rect">
            <a:avLst/>
          </a:prstGeom>
        </p:spPr>
      </p:pic>
      <p:sp>
        <p:nvSpPr>
          <p:cNvPr id="11" name="Rectangle 10"/>
          <p:cNvSpPr/>
          <p:nvPr/>
        </p:nvSpPr>
        <p:spPr>
          <a:xfrm>
            <a:off x="10110716" y="26103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576572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pic>
        <p:nvPicPr>
          <p:cNvPr id="5" name="Picture 4"/>
          <p:cNvPicPr>
            <a:picLocks noChangeAspect="1"/>
          </p:cNvPicPr>
          <p:nvPr/>
        </p:nvPicPr>
        <p:blipFill>
          <a:blip r:embed="rId4"/>
          <a:stretch>
            <a:fillRect/>
          </a:stretch>
        </p:blipFill>
        <p:spPr>
          <a:xfrm>
            <a:off x="6817684" y="0"/>
            <a:ext cx="5374316" cy="4186967"/>
          </a:xfrm>
          <a:prstGeom prst="rect">
            <a:avLst/>
          </a:prstGeom>
        </p:spPr>
      </p:pic>
      <p:pic>
        <p:nvPicPr>
          <p:cNvPr id="6" name="Picture 5"/>
          <p:cNvPicPr>
            <a:picLocks noChangeAspect="1"/>
          </p:cNvPicPr>
          <p:nvPr/>
        </p:nvPicPr>
        <p:blipFill>
          <a:blip r:embed="rId5"/>
          <a:stretch>
            <a:fillRect/>
          </a:stretch>
        </p:blipFill>
        <p:spPr>
          <a:xfrm>
            <a:off x="2750584" y="4284083"/>
            <a:ext cx="6856564" cy="2165742"/>
          </a:xfrm>
          <a:prstGeom prst="rect">
            <a:avLst/>
          </a:prstGeom>
        </p:spPr>
      </p:pic>
      <p:sp>
        <p:nvSpPr>
          <p:cNvPr id="7" name="Rectangle 6"/>
          <p:cNvSpPr/>
          <p:nvPr/>
        </p:nvSpPr>
        <p:spPr>
          <a:xfrm>
            <a:off x="1221459" y="6531205"/>
            <a:ext cx="5129930" cy="307777"/>
          </a:xfrm>
          <a:prstGeom prst="rect">
            <a:avLst/>
          </a:prstGeom>
        </p:spPr>
        <p:txBody>
          <a:bodyPr wrap="none">
            <a:spAutoFit/>
          </a:bodyPr>
          <a:lstStyle/>
          <a:p>
            <a:r>
              <a:rPr lang="en-US" dirty="0">
                <a:hlinkClick r:id="rId6"/>
              </a:rPr>
              <a:t>https://www.pugetsystems.com/labs/articles/raid-explained-24</a:t>
            </a:r>
            <a:r>
              <a:rPr lang="en-US" dirty="0" smtClean="0">
                <a:hlinkClick r:id="rId6"/>
              </a:rPr>
              <a:t>/</a:t>
            </a:r>
            <a:r>
              <a:rPr lang="en-US" dirty="0" smtClean="0"/>
              <a:t> </a:t>
            </a:r>
            <a:endParaRPr lang="en-US" dirty="0"/>
          </a:p>
        </p:txBody>
      </p:sp>
      <p:sp>
        <p:nvSpPr>
          <p:cNvPr id="8" name="Rectangle 7"/>
          <p:cNvSpPr/>
          <p:nvPr/>
        </p:nvSpPr>
        <p:spPr>
          <a:xfrm>
            <a:off x="190199" y="986418"/>
            <a:ext cx="6488053" cy="1661993"/>
          </a:xfrm>
          <a:prstGeom prst="rect">
            <a:avLst/>
          </a:prstGeom>
        </p:spPr>
        <p:txBody>
          <a:bodyPr wrap="square">
            <a:spAutoFit/>
          </a:bodyPr>
          <a:lstStyle/>
          <a:p>
            <a:pPr fontAlgn="ctr"/>
            <a:r>
              <a:rPr lang="en-US" sz="1600" b="1" dirty="0">
                <a:solidFill>
                  <a:schemeClr val="tx1"/>
                </a:solidFill>
                <a:latin typeface="Google Sans"/>
              </a:rPr>
              <a:t>RAID </a:t>
            </a:r>
            <a:r>
              <a:rPr lang="en-US" sz="1600" b="1" dirty="0" smtClean="0">
                <a:solidFill>
                  <a:schemeClr val="tx1"/>
                </a:solidFill>
                <a:latin typeface="Google Sans"/>
              </a:rPr>
              <a:t>5 </a:t>
            </a:r>
          </a:p>
          <a:p>
            <a:pPr fontAlgn="ctr"/>
            <a:r>
              <a:rPr lang="en-US" dirty="0" smtClean="0">
                <a:solidFill>
                  <a:srgbClr val="545D7E"/>
                </a:solidFill>
                <a:latin typeface="Google Sans"/>
              </a:rPr>
              <a:t>uses </a:t>
            </a:r>
            <a:r>
              <a:rPr lang="en-US" dirty="0">
                <a:solidFill>
                  <a:srgbClr val="545D7E"/>
                </a:solidFill>
                <a:latin typeface="Google Sans"/>
              </a:rPr>
              <a:t>a single parity stripe, which is distributed across all disks. </a:t>
            </a:r>
            <a:endParaRPr lang="en-US" dirty="0" smtClean="0">
              <a:solidFill>
                <a:srgbClr val="545D7E"/>
              </a:solidFill>
              <a:latin typeface="Google Sans"/>
            </a:endParaRPr>
          </a:p>
          <a:p>
            <a:pPr fontAlgn="ctr"/>
            <a:r>
              <a:rPr lang="en-US" dirty="0" smtClean="0">
                <a:solidFill>
                  <a:srgbClr val="545D7E"/>
                </a:solidFill>
                <a:latin typeface="Google Sans"/>
              </a:rPr>
              <a:t>Needs at least 3 disks, and can tolerate only 1 disk failure. </a:t>
            </a:r>
          </a:p>
          <a:p>
            <a:pPr fontAlgn="ctr"/>
            <a:endParaRPr lang="en-US" dirty="0">
              <a:solidFill>
                <a:srgbClr val="545D7E"/>
              </a:solidFill>
              <a:latin typeface="Google Sans"/>
            </a:endParaRPr>
          </a:p>
          <a:p>
            <a:r>
              <a:rPr lang="en-US" sz="1600" b="1" dirty="0" smtClean="0">
                <a:solidFill>
                  <a:schemeClr val="tx1"/>
                </a:solidFill>
                <a:latin typeface="Google Sans"/>
              </a:rPr>
              <a:t>RAID 6</a:t>
            </a:r>
            <a:r>
              <a:rPr lang="en-US" sz="1600" dirty="0">
                <a:solidFill>
                  <a:schemeClr val="tx1"/>
                </a:solidFill>
                <a:latin typeface="Google Sans"/>
              </a:rPr>
              <a:t> </a:t>
            </a:r>
            <a:endParaRPr lang="en-US" sz="1600" dirty="0" smtClean="0">
              <a:solidFill>
                <a:schemeClr val="tx1"/>
              </a:solidFill>
              <a:latin typeface="Google Sans"/>
            </a:endParaRPr>
          </a:p>
          <a:p>
            <a:r>
              <a:rPr lang="en-US" dirty="0" smtClean="0">
                <a:solidFill>
                  <a:srgbClr val="545D7E"/>
                </a:solidFill>
                <a:latin typeface="Google Sans"/>
              </a:rPr>
              <a:t>uses </a:t>
            </a:r>
            <a:r>
              <a:rPr lang="en-US" dirty="0">
                <a:solidFill>
                  <a:srgbClr val="545D7E"/>
                </a:solidFill>
                <a:latin typeface="Google Sans"/>
              </a:rPr>
              <a:t>two parity stripes, distributed across all </a:t>
            </a:r>
            <a:r>
              <a:rPr lang="en-US" dirty="0" smtClean="0">
                <a:solidFill>
                  <a:srgbClr val="545D7E"/>
                </a:solidFill>
                <a:latin typeface="Google Sans"/>
              </a:rPr>
              <a:t>disks, offers greater fault-tolerance.</a:t>
            </a:r>
          </a:p>
          <a:p>
            <a:r>
              <a:rPr lang="en-US" dirty="0" smtClean="0">
                <a:solidFill>
                  <a:srgbClr val="545D7E"/>
                </a:solidFill>
                <a:latin typeface="Google Sans"/>
              </a:rPr>
              <a:t>Needs at least 4 disks, and can tolerate up to 2 disks failure.</a:t>
            </a:r>
            <a:endParaRPr lang="en-US" dirty="0">
              <a:solidFill>
                <a:srgbClr val="545D7E"/>
              </a:solidFill>
              <a:latin typeface="Google Sans"/>
            </a:endParaRPr>
          </a:p>
        </p:txBody>
      </p:sp>
    </p:spTree>
    <p:extLst>
      <p:ext uri="{BB962C8B-B14F-4D97-AF65-F5344CB8AC3E}">
        <p14:creationId xmlns:p14="http://schemas.microsoft.com/office/powerpoint/2010/main" val="2503825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b="13251"/>
          <a:stretch/>
        </p:blipFill>
        <p:spPr>
          <a:xfrm>
            <a:off x="1594338" y="962659"/>
            <a:ext cx="9512026" cy="5110645"/>
          </a:xfrm>
          <a:prstGeom prst="rect">
            <a:avLst/>
          </a:prstGeom>
        </p:spPr>
      </p:pic>
    </p:spTree>
    <p:extLst>
      <p:ext uri="{BB962C8B-B14F-4D97-AF65-F5344CB8AC3E}">
        <p14:creationId xmlns:p14="http://schemas.microsoft.com/office/powerpoint/2010/main" val="33865327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0" y="1172742"/>
            <a:ext cx="3972479" cy="3934374"/>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sp>
        <p:nvSpPr>
          <p:cNvPr id="4" name="TextBox 3"/>
          <p:cNvSpPr txBox="1"/>
          <p:nvPr/>
        </p:nvSpPr>
        <p:spPr>
          <a:xfrm>
            <a:off x="906457" y="1126598"/>
            <a:ext cx="2159566" cy="369332"/>
          </a:xfrm>
          <a:prstGeom prst="rect">
            <a:avLst/>
          </a:prstGeom>
          <a:noFill/>
        </p:spPr>
        <p:txBody>
          <a:bodyPr wrap="none" rtlCol="0">
            <a:spAutoFit/>
          </a:bodyPr>
          <a:lstStyle/>
          <a:p>
            <a:r>
              <a:rPr lang="en-US" sz="1800" b="1" dirty="0" smtClean="0">
                <a:solidFill>
                  <a:schemeClr val="tx1"/>
                </a:solidFill>
              </a:rPr>
              <a:t>Controller Module</a:t>
            </a:r>
            <a:endParaRPr lang="en-US" sz="1800" b="1" dirty="0">
              <a:solidFill>
                <a:schemeClr val="tx1"/>
              </a:solidFill>
            </a:endParaRPr>
          </a:p>
        </p:txBody>
      </p:sp>
      <p:sp>
        <p:nvSpPr>
          <p:cNvPr id="7" name="TextBox 6"/>
          <p:cNvSpPr txBox="1"/>
          <p:nvPr/>
        </p:nvSpPr>
        <p:spPr>
          <a:xfrm>
            <a:off x="1464302" y="4922450"/>
            <a:ext cx="1043876" cy="369332"/>
          </a:xfrm>
          <a:prstGeom prst="rect">
            <a:avLst/>
          </a:prstGeom>
          <a:noFill/>
        </p:spPr>
        <p:txBody>
          <a:bodyPr wrap="none" rtlCol="0">
            <a:spAutoFit/>
          </a:bodyPr>
          <a:lstStyle/>
          <a:p>
            <a:r>
              <a:rPr lang="en-US" sz="1800" b="1" dirty="0" smtClean="0">
                <a:solidFill>
                  <a:schemeClr val="tx1"/>
                </a:solidFill>
              </a:rPr>
              <a:t>Storage</a:t>
            </a:r>
            <a:endParaRPr lang="en-US" sz="1800" b="1" dirty="0">
              <a:solidFill>
                <a:schemeClr val="tx1"/>
              </a:solidFill>
            </a:endParaRPr>
          </a:p>
        </p:txBody>
      </p:sp>
      <p:sp>
        <p:nvSpPr>
          <p:cNvPr id="6" name="Multiply 5"/>
          <p:cNvSpPr/>
          <p:nvPr/>
        </p:nvSpPr>
        <p:spPr>
          <a:xfrm>
            <a:off x="2171352" y="2005583"/>
            <a:ext cx="1215030" cy="1295939"/>
          </a:xfrm>
          <a:prstGeom prst="mathMultiply">
            <a:avLst>
              <a:gd name="adj1" fmla="val 1939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87068" y="2364701"/>
            <a:ext cx="2056373" cy="646331"/>
          </a:xfrm>
          <a:prstGeom prst="rect">
            <a:avLst/>
          </a:prstGeom>
          <a:noFill/>
        </p:spPr>
        <p:txBody>
          <a:bodyPr wrap="square" rtlCol="0">
            <a:spAutoFit/>
          </a:bodyPr>
          <a:lstStyle/>
          <a:p>
            <a:pPr algn="ctr"/>
            <a:r>
              <a:rPr lang="en-US" sz="1800" b="1" dirty="0" smtClean="0">
                <a:solidFill>
                  <a:srgbClr val="FF0000"/>
                </a:solidFill>
              </a:rPr>
              <a:t>Can be Single Point of Failure</a:t>
            </a:r>
            <a:endParaRPr lang="en-US" sz="1800" b="1" dirty="0">
              <a:solidFill>
                <a:srgbClr val="FF0000"/>
              </a:solidFill>
            </a:endParaRPr>
          </a:p>
        </p:txBody>
      </p:sp>
      <p:pic>
        <p:nvPicPr>
          <p:cNvPr id="8" name="Picture 7"/>
          <p:cNvPicPr>
            <a:picLocks noChangeAspect="1"/>
          </p:cNvPicPr>
          <p:nvPr/>
        </p:nvPicPr>
        <p:blipFill>
          <a:blip r:embed="rId6"/>
          <a:stretch>
            <a:fillRect/>
          </a:stretch>
        </p:blipFill>
        <p:spPr>
          <a:xfrm>
            <a:off x="5436781" y="1429061"/>
            <a:ext cx="6661717" cy="4273554"/>
          </a:xfrm>
          <a:prstGeom prst="rect">
            <a:avLst/>
          </a:prstGeom>
        </p:spPr>
      </p:pic>
    </p:spTree>
    <p:extLst>
      <p:ext uri="{BB962C8B-B14F-4D97-AF65-F5344CB8AC3E}">
        <p14:creationId xmlns:p14="http://schemas.microsoft.com/office/powerpoint/2010/main" val="29404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698891"/>
            <a:ext cx="10440347" cy="5312566"/>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5"/>
              </a:rPr>
              <a:t>https://people.duke.edu/~</a:t>
            </a:r>
            <a:r>
              <a:rPr lang="en-US" dirty="0" smtClean="0">
                <a:hlinkClick r:id="rId5"/>
              </a:rPr>
              <a:t>tkb13/courses/ece566-2020fa/slides/09-ha.pdf</a:t>
            </a:r>
            <a:r>
              <a:rPr lang="en-US" dirty="0" smtClean="0"/>
              <a:t> </a:t>
            </a:r>
            <a:endParaRPr lang="en-US" dirty="0"/>
          </a:p>
        </p:txBody>
      </p:sp>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Hardware </a:t>
            </a:r>
            <a:r>
              <a:rPr lang="en-US" sz="3200" b="1" i="0" u="none" strike="noStrike" cap="none" dirty="0" smtClean="0">
                <a:solidFill>
                  <a:srgbClr val="003C71"/>
                </a:solidFill>
                <a:latin typeface="Arial"/>
                <a:ea typeface="Arial"/>
                <a:cs typeface="Arial"/>
                <a:sym typeface="Arial"/>
              </a:rPr>
              <a:t>Redundancy (Disks)</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2803355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1919923" y="905343"/>
            <a:ext cx="8516539" cy="5106113"/>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Network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20752290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Network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1320121" y="1366973"/>
            <a:ext cx="9424770" cy="3520992"/>
          </a:xfrm>
          <a:prstGeom prst="rect">
            <a:avLst/>
          </a:prstGeom>
        </p:spPr>
      </p:pic>
    </p:spTree>
    <p:extLst>
      <p:ext uri="{BB962C8B-B14F-4D97-AF65-F5344CB8AC3E}">
        <p14:creationId xmlns:p14="http://schemas.microsoft.com/office/powerpoint/2010/main" val="3306644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sp>
        <p:nvSpPr>
          <p:cNvPr id="4"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Network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pic>
        <p:nvPicPr>
          <p:cNvPr id="5" name="Picture 4"/>
          <p:cNvPicPr>
            <a:picLocks noChangeAspect="1"/>
          </p:cNvPicPr>
          <p:nvPr/>
        </p:nvPicPr>
        <p:blipFill>
          <a:blip r:embed="rId5"/>
          <a:stretch>
            <a:fillRect/>
          </a:stretch>
        </p:blipFill>
        <p:spPr>
          <a:xfrm>
            <a:off x="1756561" y="950860"/>
            <a:ext cx="8411749" cy="5229955"/>
          </a:xfrm>
          <a:prstGeom prst="rect">
            <a:avLst/>
          </a:prstGeom>
        </p:spPr>
      </p:pic>
    </p:spTree>
    <p:extLst>
      <p:ext uri="{BB962C8B-B14F-4D97-AF65-F5344CB8AC3E}">
        <p14:creationId xmlns:p14="http://schemas.microsoft.com/office/powerpoint/2010/main" val="2395758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1565565" y="60013"/>
            <a:ext cx="9620650" cy="6438796"/>
          </a:xfrm>
          <a:prstGeom prst="rect">
            <a:avLst/>
          </a:prstGeom>
        </p:spPr>
      </p:pic>
      <p:sp>
        <p:nvSpPr>
          <p:cNvPr id="4" name="Rectangle 3"/>
          <p:cNvSpPr/>
          <p:nvPr/>
        </p:nvSpPr>
        <p:spPr>
          <a:xfrm>
            <a:off x="1253975" y="6581001"/>
            <a:ext cx="5121915" cy="276999"/>
          </a:xfrm>
          <a:prstGeom prst="rect">
            <a:avLst/>
          </a:prstGeom>
        </p:spPr>
        <p:txBody>
          <a:bodyPr wrap="none">
            <a:spAutoFit/>
          </a:bodyPr>
          <a:lstStyle/>
          <a:p>
            <a:r>
              <a:rPr lang="en-US" sz="1200" dirty="0">
                <a:hlinkClick r:id="rId5"/>
              </a:rPr>
              <a:t>https://</a:t>
            </a:r>
            <a:r>
              <a:rPr lang="en-US" sz="1200" dirty="0" smtClean="0">
                <a:hlinkClick r:id="rId5"/>
              </a:rPr>
              <a:t>www.networkdefenseblog.com/post/network-design-network-edge</a:t>
            </a:r>
            <a:r>
              <a:rPr lang="en-US" sz="1200" dirty="0" smtClean="0"/>
              <a:t> </a:t>
            </a:r>
            <a:endParaRPr lang="en-US" sz="1200" dirty="0"/>
          </a:p>
        </p:txBody>
      </p:sp>
      <p:sp>
        <p:nvSpPr>
          <p:cNvPr id="5" name="Rectangle 4"/>
          <p:cNvSpPr/>
          <p:nvPr/>
        </p:nvSpPr>
        <p:spPr>
          <a:xfrm>
            <a:off x="1921267" y="60013"/>
            <a:ext cx="1756881" cy="279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Network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835892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4233755" y="1072044"/>
            <a:ext cx="6334125" cy="5143500"/>
          </a:xfrm>
          <a:prstGeom prst="rect">
            <a:avLst/>
          </a:prstGeom>
        </p:spPr>
      </p:pic>
      <p:sp>
        <p:nvSpPr>
          <p:cNvPr id="4" name="Rectangle 3"/>
          <p:cNvSpPr/>
          <p:nvPr/>
        </p:nvSpPr>
        <p:spPr>
          <a:xfrm>
            <a:off x="1280845" y="6496217"/>
            <a:ext cx="9144000" cy="261610"/>
          </a:xfrm>
          <a:prstGeom prst="rect">
            <a:avLst/>
          </a:prstGeom>
        </p:spPr>
        <p:txBody>
          <a:bodyPr wrap="square">
            <a:spAutoFit/>
          </a:bodyPr>
          <a:lstStyle/>
          <a:p>
            <a:r>
              <a:rPr lang="en-US" sz="1100" dirty="0">
                <a:hlinkClick r:id="rId5"/>
              </a:rPr>
              <a:t>https://</a:t>
            </a:r>
            <a:r>
              <a:rPr lang="en-US" sz="1100" dirty="0" smtClean="0">
                <a:hlinkClick r:id="rId5"/>
              </a:rPr>
              <a:t>www.cisco.com/c/en/us/td/docs/solutions/Enterprise/Data_Center/DC_Infra2_5/DCI_SRND_2_5a_book/DCInfra_2a.html</a:t>
            </a:r>
            <a:r>
              <a:rPr lang="en-US" sz="1100" dirty="0" smtClean="0"/>
              <a:t> </a:t>
            </a:r>
            <a:endParaRPr lang="en-US" sz="1100" dirty="0"/>
          </a:p>
        </p:txBody>
      </p:sp>
      <p:grpSp>
        <p:nvGrpSpPr>
          <p:cNvPr id="7" name="Group 6"/>
          <p:cNvGrpSpPr/>
          <p:nvPr/>
        </p:nvGrpSpPr>
        <p:grpSpPr>
          <a:xfrm>
            <a:off x="0" y="1399930"/>
            <a:ext cx="3463094" cy="4032821"/>
            <a:chOff x="215757" y="939870"/>
            <a:chExt cx="3463094" cy="4032821"/>
          </a:xfrm>
        </p:grpSpPr>
        <p:pic>
          <p:nvPicPr>
            <p:cNvPr id="5" name="Picture 4"/>
            <p:cNvPicPr>
              <a:picLocks noChangeAspect="1"/>
            </p:cNvPicPr>
            <p:nvPr/>
          </p:nvPicPr>
          <p:blipFill>
            <a:blip r:embed="rId6"/>
            <a:stretch>
              <a:fillRect/>
            </a:stretch>
          </p:blipFill>
          <p:spPr>
            <a:xfrm>
              <a:off x="284893" y="939870"/>
              <a:ext cx="3393958" cy="4032821"/>
            </a:xfrm>
            <a:prstGeom prst="rect">
              <a:avLst/>
            </a:prstGeom>
          </p:spPr>
        </p:pic>
        <p:sp>
          <p:nvSpPr>
            <p:cNvPr id="6" name="Rectangle 5"/>
            <p:cNvSpPr/>
            <p:nvPr/>
          </p:nvSpPr>
          <p:spPr>
            <a:xfrm>
              <a:off x="215757" y="2825392"/>
              <a:ext cx="1294544" cy="410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Network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9876931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1803917" y="924397"/>
            <a:ext cx="8440328" cy="5087060"/>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Complete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775585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 name="Picture 4"/>
          <p:cNvPicPr>
            <a:picLocks noChangeAspect="1"/>
          </p:cNvPicPr>
          <p:nvPr/>
        </p:nvPicPr>
        <p:blipFill>
          <a:blip r:embed="rId4"/>
          <a:stretch>
            <a:fillRect/>
          </a:stretch>
        </p:blipFill>
        <p:spPr>
          <a:xfrm>
            <a:off x="9620035" y="297308"/>
            <a:ext cx="2174697" cy="570858"/>
          </a:xfrm>
          <a:prstGeom prst="rect">
            <a:avLst/>
          </a:prstGeom>
        </p:spPr>
      </p:pic>
      <p:sp>
        <p:nvSpPr>
          <p:cNvPr id="7"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Monitoring an IT Infrastructure</a:t>
            </a:r>
            <a:endParaRPr sz="3200" b="1" i="0" u="none" strike="noStrike" cap="none" dirty="0">
              <a:solidFill>
                <a:srgbClr val="003C71"/>
              </a:solidFill>
              <a:latin typeface="Arial"/>
              <a:ea typeface="Arial"/>
              <a:cs typeface="Arial"/>
              <a:sym typeface="Arial"/>
            </a:endParaRPr>
          </a:p>
        </p:txBody>
      </p:sp>
      <p:sp>
        <p:nvSpPr>
          <p:cNvPr id="6" name="Rectangle 5"/>
          <p:cNvSpPr/>
          <p:nvPr/>
        </p:nvSpPr>
        <p:spPr>
          <a:xfrm>
            <a:off x="9570504" y="911112"/>
            <a:ext cx="2398413" cy="338554"/>
          </a:xfrm>
          <a:prstGeom prst="rect">
            <a:avLst/>
          </a:prstGeom>
        </p:spPr>
        <p:txBody>
          <a:bodyPr wrap="none">
            <a:spAutoFit/>
          </a:bodyPr>
          <a:lstStyle/>
          <a:p>
            <a:r>
              <a:rPr lang="en-US" sz="1600" dirty="0">
                <a:hlinkClick r:id="rId5"/>
              </a:rPr>
              <a:t>https://</a:t>
            </a:r>
            <a:r>
              <a:rPr lang="en-US" sz="1600" dirty="0" smtClean="0">
                <a:hlinkClick r:id="rId5"/>
              </a:rPr>
              <a:t>www.zabbix.com</a:t>
            </a:r>
            <a:r>
              <a:rPr lang="en-US" sz="1600" dirty="0" smtClean="0"/>
              <a:t> </a:t>
            </a:r>
            <a:endParaRPr lang="en-US" sz="1600" dirty="0"/>
          </a:p>
        </p:txBody>
      </p:sp>
      <p:pic>
        <p:nvPicPr>
          <p:cNvPr id="12" name="Picture 11"/>
          <p:cNvPicPr>
            <a:picLocks noChangeAspect="1"/>
          </p:cNvPicPr>
          <p:nvPr/>
        </p:nvPicPr>
        <p:blipFill>
          <a:blip r:embed="rId6"/>
          <a:stretch>
            <a:fillRect/>
          </a:stretch>
        </p:blipFill>
        <p:spPr>
          <a:xfrm>
            <a:off x="1796903" y="1208289"/>
            <a:ext cx="9639430" cy="5437060"/>
          </a:xfrm>
          <a:prstGeom prst="rect">
            <a:avLst/>
          </a:prstGeom>
        </p:spPr>
      </p:pic>
      <p:sp>
        <p:nvSpPr>
          <p:cNvPr id="11" name="Rectangle 10"/>
          <p:cNvSpPr/>
          <p:nvPr/>
        </p:nvSpPr>
        <p:spPr>
          <a:xfrm>
            <a:off x="266164" y="911112"/>
            <a:ext cx="2629246" cy="461665"/>
          </a:xfrm>
          <a:prstGeom prst="rect">
            <a:avLst/>
          </a:prstGeom>
        </p:spPr>
        <p:txBody>
          <a:bodyPr wrap="none">
            <a:spAutoFit/>
          </a:bodyPr>
          <a:lstStyle/>
          <a:p>
            <a:r>
              <a:rPr lang="en-US" sz="2400" b="1" dirty="0" smtClean="0">
                <a:solidFill>
                  <a:srgbClr val="FF0000"/>
                </a:solidFill>
                <a:latin typeface="Arial" panose="020B0604020202020204" pitchFamily="34" charset="0"/>
                <a:cs typeface="Arial" panose="020B0604020202020204" pitchFamily="34" charset="0"/>
              </a:rPr>
              <a:t>Zabbix Structure</a:t>
            </a:r>
            <a:endParaRPr lang="en-US" sz="2400" b="1" dirty="0">
              <a:solidFill>
                <a:srgbClr val="FF0000"/>
              </a:solidFill>
              <a:latin typeface="Arial" panose="020B0604020202020204" pitchFamily="34" charset="0"/>
              <a:cs typeface="Arial" panose="020B0604020202020204" pitchFamily="34" charset="0"/>
            </a:endParaRPr>
          </a:p>
        </p:txBody>
      </p:sp>
      <p:sp>
        <p:nvSpPr>
          <p:cNvPr id="13" name="Rounded Rectangle 12"/>
          <p:cNvSpPr/>
          <p:nvPr/>
        </p:nvSpPr>
        <p:spPr>
          <a:xfrm>
            <a:off x="3327990" y="3338623"/>
            <a:ext cx="1392865" cy="1775637"/>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063723" y="5573088"/>
            <a:ext cx="1985124" cy="1072261"/>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8948690" y="1776104"/>
            <a:ext cx="1939050" cy="70128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986129" y="3338623"/>
            <a:ext cx="1180215" cy="116958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39551" y="29034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95571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Service Load Balancing</a:t>
            </a:r>
            <a:endParaRPr sz="3200" b="1" i="0" u="none" strike="noStrike" cap="none" dirty="0">
              <a:solidFill>
                <a:srgbClr val="003C71"/>
              </a:solidFill>
              <a:latin typeface="Arial"/>
              <a:ea typeface="Arial"/>
              <a:cs typeface="Arial"/>
              <a:sym typeface="Arial"/>
            </a:endParaRPr>
          </a:p>
        </p:txBody>
      </p:sp>
      <p:pic>
        <p:nvPicPr>
          <p:cNvPr id="7" name="Picture 6"/>
          <p:cNvPicPr>
            <a:picLocks noChangeAspect="1"/>
          </p:cNvPicPr>
          <p:nvPr/>
        </p:nvPicPr>
        <p:blipFill>
          <a:blip r:embed="rId4"/>
          <a:stretch>
            <a:fillRect/>
          </a:stretch>
        </p:blipFill>
        <p:spPr>
          <a:xfrm>
            <a:off x="6678203" y="1278979"/>
            <a:ext cx="5281122" cy="3960842"/>
          </a:xfrm>
          <a:prstGeom prst="rect">
            <a:avLst/>
          </a:prstGeom>
        </p:spPr>
      </p:pic>
      <p:pic>
        <p:nvPicPr>
          <p:cNvPr id="8" name="Picture 7"/>
          <p:cNvPicPr>
            <a:picLocks noChangeAspect="1"/>
          </p:cNvPicPr>
          <p:nvPr/>
        </p:nvPicPr>
        <p:blipFill rotWithShape="1">
          <a:blip r:embed="rId5"/>
          <a:srcRect l="5079" t="10972" r="5466" b="14696"/>
          <a:stretch/>
        </p:blipFill>
        <p:spPr>
          <a:xfrm>
            <a:off x="87458" y="1811539"/>
            <a:ext cx="6195318" cy="2895721"/>
          </a:xfrm>
          <a:prstGeom prst="rect">
            <a:avLst/>
          </a:prstGeom>
        </p:spPr>
      </p:pic>
    </p:spTree>
    <p:extLst>
      <p:ext uri="{BB962C8B-B14F-4D97-AF65-F5344CB8AC3E}">
        <p14:creationId xmlns:p14="http://schemas.microsoft.com/office/powerpoint/2010/main" val="26848573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 name="Picture 3"/>
          <p:cNvPicPr>
            <a:picLocks noChangeAspect="1"/>
          </p:cNvPicPr>
          <p:nvPr/>
        </p:nvPicPr>
        <p:blipFill rotWithShape="1">
          <a:blip r:embed="rId4"/>
          <a:srcRect l="1686" t="9810" r="2162"/>
          <a:stretch/>
        </p:blipFill>
        <p:spPr>
          <a:xfrm>
            <a:off x="226030" y="1006867"/>
            <a:ext cx="11722815" cy="4467118"/>
          </a:xfrm>
          <a:prstGeom prst="rect">
            <a:avLst/>
          </a:prstGeom>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Service Load Balancing</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7847319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1571678" y="801383"/>
            <a:ext cx="9123720" cy="5299587"/>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App/DB HA in AWS</a:t>
            </a:r>
            <a:endParaRPr sz="3200" b="1" i="0" u="none" strike="noStrike" cap="none" dirty="0">
              <a:solidFill>
                <a:srgbClr val="003C71"/>
              </a:solidFill>
              <a:latin typeface="Arial"/>
              <a:ea typeface="Arial"/>
              <a:cs typeface="Arial"/>
              <a:sym typeface="Arial"/>
            </a:endParaRPr>
          </a:p>
        </p:txBody>
      </p:sp>
      <p:sp>
        <p:nvSpPr>
          <p:cNvPr id="4" name="Rectangle 3"/>
          <p:cNvSpPr/>
          <p:nvPr/>
        </p:nvSpPr>
        <p:spPr>
          <a:xfrm>
            <a:off x="1301393" y="6475669"/>
            <a:ext cx="9144000" cy="276999"/>
          </a:xfrm>
          <a:prstGeom prst="rect">
            <a:avLst/>
          </a:prstGeom>
        </p:spPr>
        <p:txBody>
          <a:bodyPr wrap="square">
            <a:spAutoFit/>
          </a:bodyPr>
          <a:lstStyle/>
          <a:p>
            <a:r>
              <a:rPr lang="en-US" sz="1200" dirty="0">
                <a:hlinkClick r:id="rId5"/>
              </a:rPr>
              <a:t>https://aws.amazon.com/blogs/database/deploy-amazon-rds-on-aws-outposts-with-multi-az-high-availability</a:t>
            </a:r>
            <a:r>
              <a:rPr lang="en-US" sz="1200" dirty="0" smtClean="0">
                <a:hlinkClick r:id="rId5"/>
              </a:rPr>
              <a:t>/</a:t>
            </a:r>
            <a:r>
              <a:rPr lang="en-US" sz="1200" dirty="0" smtClean="0"/>
              <a:t> </a:t>
            </a:r>
            <a:endParaRPr lang="en-US" sz="1200" dirty="0"/>
          </a:p>
        </p:txBody>
      </p:sp>
    </p:spTree>
    <p:extLst>
      <p:ext uri="{BB962C8B-B14F-4D97-AF65-F5344CB8AC3E}">
        <p14:creationId xmlns:p14="http://schemas.microsoft.com/office/powerpoint/2010/main" val="9644586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VM Replication</a:t>
            </a:r>
            <a:endParaRPr sz="3200" b="1" i="0" u="none" strike="noStrike" cap="none" dirty="0">
              <a:solidFill>
                <a:srgbClr val="003C71"/>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4798937" y="97116"/>
            <a:ext cx="6283952" cy="3339472"/>
          </a:xfrm>
          <a:prstGeom prst="rect">
            <a:avLst/>
          </a:prstGeom>
        </p:spPr>
      </p:pic>
      <p:pic>
        <p:nvPicPr>
          <p:cNvPr id="6" name="Picture 5"/>
          <p:cNvPicPr>
            <a:picLocks noChangeAspect="1"/>
          </p:cNvPicPr>
          <p:nvPr/>
        </p:nvPicPr>
        <p:blipFill>
          <a:blip r:embed="rId5"/>
          <a:stretch>
            <a:fillRect/>
          </a:stretch>
        </p:blipFill>
        <p:spPr>
          <a:xfrm>
            <a:off x="4714339" y="3942920"/>
            <a:ext cx="7254535" cy="2653087"/>
          </a:xfrm>
          <a:prstGeom prst="rect">
            <a:avLst/>
          </a:prstGeom>
        </p:spPr>
      </p:pic>
      <p:sp>
        <p:nvSpPr>
          <p:cNvPr id="7" name="Rectangle 6"/>
          <p:cNvSpPr/>
          <p:nvPr/>
        </p:nvSpPr>
        <p:spPr>
          <a:xfrm>
            <a:off x="292941" y="958450"/>
            <a:ext cx="3508497" cy="1754326"/>
          </a:xfrm>
          <a:prstGeom prst="rect">
            <a:avLst/>
          </a:prstGeom>
        </p:spPr>
        <p:txBody>
          <a:bodyPr wrap="square">
            <a:spAutoFit/>
          </a:bodyPr>
          <a:lstStyle/>
          <a:p>
            <a:pPr algn="just"/>
            <a:r>
              <a:rPr lang="en-US" sz="1800" dirty="0">
                <a:solidFill>
                  <a:srgbClr val="002060"/>
                </a:solidFill>
                <a:latin typeface="Google Sans"/>
              </a:rPr>
              <a:t>VM </a:t>
            </a:r>
            <a:r>
              <a:rPr lang="en-US" sz="1800" dirty="0" smtClean="0">
                <a:solidFill>
                  <a:srgbClr val="002060"/>
                </a:solidFill>
                <a:latin typeface="Google Sans"/>
              </a:rPr>
              <a:t>Replication</a:t>
            </a:r>
            <a:r>
              <a:rPr lang="en-US" sz="1800" dirty="0">
                <a:solidFill>
                  <a:srgbClr val="002060"/>
                </a:solidFill>
                <a:latin typeface="Google Sans"/>
              </a:rPr>
              <a:t> creates an exact, synchronized copy (replica) of a virtual machine (VM) on a secondary host or storage, ensuring rapid recovery in case of disaster or downtime. </a:t>
            </a:r>
            <a:endParaRPr lang="en-US" sz="1800" dirty="0">
              <a:solidFill>
                <a:srgbClr val="002060"/>
              </a:solidFill>
            </a:endParaRPr>
          </a:p>
        </p:txBody>
      </p:sp>
      <p:pic>
        <p:nvPicPr>
          <p:cNvPr id="8" name="Picture 7"/>
          <p:cNvPicPr>
            <a:picLocks noChangeAspect="1"/>
          </p:cNvPicPr>
          <p:nvPr/>
        </p:nvPicPr>
        <p:blipFill>
          <a:blip r:embed="rId6"/>
          <a:stretch>
            <a:fillRect/>
          </a:stretch>
        </p:blipFill>
        <p:spPr>
          <a:xfrm>
            <a:off x="922961" y="2989375"/>
            <a:ext cx="2143125" cy="2143125"/>
          </a:xfrm>
          <a:prstGeom prst="rect">
            <a:avLst/>
          </a:prstGeom>
        </p:spPr>
      </p:pic>
    </p:spTree>
    <p:extLst>
      <p:ext uri="{BB962C8B-B14F-4D97-AF65-F5344CB8AC3E}">
        <p14:creationId xmlns:p14="http://schemas.microsoft.com/office/powerpoint/2010/main" val="2464297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0859" y="595158"/>
            <a:ext cx="11351141" cy="5922045"/>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 name="Rectangle 3"/>
          <p:cNvSpPr/>
          <p:nvPr/>
        </p:nvSpPr>
        <p:spPr>
          <a:xfrm>
            <a:off x="1237079" y="6549102"/>
            <a:ext cx="9916473" cy="276999"/>
          </a:xfrm>
          <a:prstGeom prst="rect">
            <a:avLst/>
          </a:prstGeom>
        </p:spPr>
        <p:txBody>
          <a:bodyPr wrap="square">
            <a:spAutoFit/>
          </a:bodyPr>
          <a:lstStyle/>
          <a:p>
            <a:r>
              <a:rPr lang="en-US" sz="1200" dirty="0">
                <a:hlinkClick r:id="rId5"/>
              </a:rPr>
              <a:t>https://aws.amazon.com/blogs/architecture/disaster-recovery-dr-architecture-on-aws-part-i-strategies-for-recovery-in-the-cloud</a:t>
            </a:r>
            <a:r>
              <a:rPr lang="en-US" sz="1200" dirty="0" smtClean="0">
                <a:hlinkClick r:id="rId5"/>
              </a:rPr>
              <a:t>/</a:t>
            </a:r>
            <a:r>
              <a:rPr lang="en-US" sz="1200" dirty="0" smtClean="0"/>
              <a:t> </a:t>
            </a:r>
            <a:endParaRPr lang="en-US" sz="1200" dirty="0"/>
          </a:p>
        </p:txBody>
      </p:sp>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AWS DR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29881710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4587313" y="0"/>
            <a:ext cx="3399774" cy="3131371"/>
          </a:xfrm>
          <a:prstGeom prst="rect">
            <a:avLst/>
          </a:prstGeom>
        </p:spPr>
      </p:pic>
      <p:pic>
        <p:nvPicPr>
          <p:cNvPr id="4" name="Picture 3"/>
          <p:cNvPicPr>
            <a:picLocks noChangeAspect="1"/>
          </p:cNvPicPr>
          <p:nvPr/>
        </p:nvPicPr>
        <p:blipFill>
          <a:blip r:embed="rId5"/>
          <a:stretch>
            <a:fillRect/>
          </a:stretch>
        </p:blipFill>
        <p:spPr>
          <a:xfrm>
            <a:off x="8458746" y="0"/>
            <a:ext cx="3264066" cy="3125591"/>
          </a:xfrm>
          <a:prstGeom prst="rect">
            <a:avLst/>
          </a:prstGeom>
        </p:spPr>
      </p:pic>
      <p:pic>
        <p:nvPicPr>
          <p:cNvPr id="5" name="Picture 4"/>
          <p:cNvPicPr>
            <a:picLocks noChangeAspect="1"/>
          </p:cNvPicPr>
          <p:nvPr/>
        </p:nvPicPr>
        <p:blipFill rotWithShape="1">
          <a:blip r:embed="rId6"/>
          <a:srcRect r="2644" b="3339"/>
          <a:stretch/>
        </p:blipFill>
        <p:spPr>
          <a:xfrm>
            <a:off x="4587313" y="3371047"/>
            <a:ext cx="3283679" cy="3192855"/>
          </a:xfrm>
          <a:prstGeom prst="rect">
            <a:avLst/>
          </a:prstGeom>
        </p:spPr>
      </p:pic>
      <p:pic>
        <p:nvPicPr>
          <p:cNvPr id="6" name="Picture 5"/>
          <p:cNvPicPr>
            <a:picLocks noChangeAspect="1"/>
          </p:cNvPicPr>
          <p:nvPr/>
        </p:nvPicPr>
        <p:blipFill rotWithShape="1">
          <a:blip r:embed="rId7"/>
          <a:srcRect b="4394"/>
          <a:stretch/>
        </p:blipFill>
        <p:spPr>
          <a:xfrm>
            <a:off x="8392033" y="3239891"/>
            <a:ext cx="3330779" cy="3241818"/>
          </a:xfrm>
          <a:prstGeom prst="rect">
            <a:avLst/>
          </a:prstGeom>
        </p:spPr>
      </p:pic>
      <p:sp>
        <p:nvSpPr>
          <p:cNvPr id="7" name="Rectangle 6"/>
          <p:cNvSpPr/>
          <p:nvPr/>
        </p:nvSpPr>
        <p:spPr>
          <a:xfrm>
            <a:off x="1198652" y="6582885"/>
            <a:ext cx="9144000" cy="276999"/>
          </a:xfrm>
          <a:prstGeom prst="rect">
            <a:avLst/>
          </a:prstGeom>
        </p:spPr>
        <p:txBody>
          <a:bodyPr wrap="square">
            <a:spAutoFit/>
          </a:bodyPr>
          <a:lstStyle/>
          <a:p>
            <a:r>
              <a:rPr lang="en-US" sz="1200" dirty="0">
                <a:hlinkClick r:id="rId8"/>
              </a:rPr>
              <a:t>https://medium.com/@</a:t>
            </a:r>
            <a:r>
              <a:rPr lang="en-US" sz="1200" dirty="0" smtClean="0">
                <a:hlinkClick r:id="rId8"/>
              </a:rPr>
              <a:t>maheshsaini.sec/system-design-4-top-cloud-disaster-recovery-strategies-e91750d6c93d</a:t>
            </a:r>
            <a:r>
              <a:rPr lang="en-US" sz="1200" dirty="0" smtClean="0"/>
              <a:t> </a:t>
            </a:r>
            <a:endParaRPr lang="en-US" sz="1200" dirty="0"/>
          </a:p>
        </p:txBody>
      </p:sp>
      <p:sp>
        <p:nvSpPr>
          <p:cNvPr id="8" name="Google Shape;147;p10"/>
          <p:cNvSpPr/>
          <p:nvPr/>
        </p:nvSpPr>
        <p:spPr>
          <a:xfrm>
            <a:off x="190199" y="97116"/>
            <a:ext cx="338874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DR Summary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41386147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096"/>
        <p:cNvGrpSpPr/>
        <p:nvPr/>
      </p:nvGrpSpPr>
      <p:grpSpPr>
        <a:xfrm>
          <a:off x="0" y="0"/>
          <a:ext cx="0" cy="0"/>
          <a:chOff x="0" y="0"/>
          <a:chExt cx="0" cy="0"/>
        </a:xfrm>
      </p:grpSpPr>
      <p:pic>
        <p:nvPicPr>
          <p:cNvPr id="8097" name="Google Shape;8097;p6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8098" name="Google Shape;8098;p6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End of Lecture </a:t>
            </a:r>
            <a:r>
              <a:rPr lang="en-US" sz="3200" b="1" i="0" u="none" strike="noStrike" cap="none" dirty="0" smtClean="0">
                <a:solidFill>
                  <a:srgbClr val="003C71"/>
                </a:solidFill>
                <a:latin typeface="Arial"/>
                <a:ea typeface="Arial"/>
                <a:cs typeface="Arial"/>
                <a:sym typeface="Arial"/>
              </a:rPr>
              <a:t>#9</a:t>
            </a:r>
            <a:endParaRPr sz="3200" b="1" i="0" u="none" strike="noStrike" cap="none" dirty="0">
              <a:solidFill>
                <a:srgbClr val="003C71"/>
              </a:solidFill>
              <a:latin typeface="Arial"/>
              <a:ea typeface="Arial"/>
              <a:cs typeface="Arial"/>
              <a:sym typeface="Arial"/>
            </a:endParaRPr>
          </a:p>
        </p:txBody>
      </p:sp>
      <p:pic>
        <p:nvPicPr>
          <p:cNvPr id="8099" name="Google Shape;8099;p67"/>
          <p:cNvPicPr preferRelativeResize="0"/>
          <p:nvPr/>
        </p:nvPicPr>
        <p:blipFill rotWithShape="1">
          <a:blip r:embed="rId5">
            <a:alphaModFix/>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8100" name="Google Shape;8100;p67"/>
          <p:cNvSpPr txBox="1"/>
          <p:nvPr/>
        </p:nvSpPr>
        <p:spPr>
          <a:xfrm>
            <a:off x="7019946" y="2847975"/>
            <a:ext cx="387170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Arial"/>
                <a:ea typeface="Arial"/>
                <a:cs typeface="Arial"/>
                <a:sym typeface="Arial"/>
              </a:rPr>
              <a:t>THANK Y☺U</a:t>
            </a:r>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Dawood Sajjadi</a:t>
            </a:r>
            <a:endParaRPr sz="2400">
              <a:solidFill>
                <a:schemeClr val="dk1"/>
              </a:solidFill>
              <a:latin typeface="Arial"/>
              <a:ea typeface="Arial"/>
              <a:cs typeface="Arial"/>
              <a:sym typeface="Arial"/>
            </a:endParaRPr>
          </a:p>
        </p:txBody>
      </p:sp>
      <p:sp>
        <p:nvSpPr>
          <p:cNvPr id="6" name="Google Shape;8098;p67"/>
          <p:cNvSpPr/>
          <p:nvPr/>
        </p:nvSpPr>
        <p:spPr>
          <a:xfrm>
            <a:off x="6503883" y="324043"/>
            <a:ext cx="5095771"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C71"/>
              </a:buClr>
              <a:buSzPts val="3200"/>
              <a:buFont typeface="Arial"/>
              <a:buNone/>
            </a:pPr>
            <a:r>
              <a:rPr lang="en-US" sz="2800" i="0" u="none" strike="noStrike" cap="none" dirty="0" smtClean="0">
                <a:solidFill>
                  <a:srgbClr val="FF0000"/>
                </a:solidFill>
                <a:latin typeface="Arial"/>
                <a:ea typeface="Arial"/>
                <a:cs typeface="Arial"/>
                <a:sym typeface="Arial"/>
              </a:rPr>
              <a:t>Deadline for Assignment #5</a:t>
            </a:r>
          </a:p>
          <a:p>
            <a:pPr marL="0" marR="0" lvl="0" indent="0" algn="ctr" rtl="0">
              <a:lnSpc>
                <a:spcPct val="100000"/>
              </a:lnSpc>
              <a:spcBef>
                <a:spcPts val="0"/>
              </a:spcBef>
              <a:spcAft>
                <a:spcPts val="0"/>
              </a:spcAft>
              <a:buClr>
                <a:srgbClr val="003C71"/>
              </a:buClr>
              <a:buSzPts val="3200"/>
              <a:buFont typeface="Arial"/>
              <a:buNone/>
            </a:pPr>
            <a:r>
              <a:rPr lang="en-US" sz="2800" b="1" i="0" u="none" strike="noStrike" cap="none" dirty="0" smtClean="0">
                <a:solidFill>
                  <a:srgbClr val="FF0000"/>
                </a:solidFill>
                <a:latin typeface="Arial"/>
                <a:ea typeface="Arial"/>
                <a:cs typeface="Arial"/>
                <a:sym typeface="Arial"/>
              </a:rPr>
              <a:t>March 21</a:t>
            </a:r>
            <a:r>
              <a:rPr lang="en-US" sz="2800" b="1" i="0" u="none" strike="noStrike" cap="none" baseline="30000" dirty="0" smtClean="0">
                <a:solidFill>
                  <a:srgbClr val="FF0000"/>
                </a:solidFill>
                <a:latin typeface="Arial"/>
                <a:ea typeface="Arial"/>
                <a:cs typeface="Arial"/>
                <a:sym typeface="Arial"/>
              </a:rPr>
              <a:t>st</a:t>
            </a:r>
            <a:r>
              <a:rPr lang="en-US" sz="2800" b="1" dirty="0" smtClean="0">
                <a:solidFill>
                  <a:srgbClr val="FF0000"/>
                </a:solidFill>
              </a:rPr>
              <a:t>, 2025</a:t>
            </a:r>
            <a:endParaRPr sz="2800" b="1" i="0" u="none" strike="noStrike" cap="none" dirty="0">
              <a:solidFill>
                <a:srgbClr val="FF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Versions</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4"/>
          <a:srcRect l="3596" t="3148" r="3441" b="3704"/>
          <a:stretch/>
        </p:blipFill>
        <p:spPr>
          <a:xfrm>
            <a:off x="6832314" y="1340030"/>
            <a:ext cx="5157627" cy="5167901"/>
          </a:xfrm>
          <a:prstGeom prst="rect">
            <a:avLst/>
          </a:prstGeom>
        </p:spPr>
      </p:pic>
      <p:sp>
        <p:nvSpPr>
          <p:cNvPr id="4" name="Rectangle 3"/>
          <p:cNvSpPr/>
          <p:nvPr/>
        </p:nvSpPr>
        <p:spPr>
          <a:xfrm>
            <a:off x="273976" y="831886"/>
            <a:ext cx="6640531" cy="584775"/>
          </a:xfrm>
          <a:prstGeom prst="rect">
            <a:avLst/>
          </a:prstGeom>
        </p:spPr>
        <p:txBody>
          <a:bodyPr wrap="square">
            <a:spAutoFit/>
          </a:bodyPr>
          <a:lstStyle/>
          <a:p>
            <a:pPr marL="285750" indent="-285750">
              <a:buFont typeface="Wingdings" panose="05000000000000000000" pitchFamily="2" charset="2"/>
              <a:buChar char="Ø"/>
            </a:pPr>
            <a:r>
              <a:rPr lang="en-US" sz="1600" dirty="0">
                <a:solidFill>
                  <a:srgbClr val="001D35"/>
                </a:solidFill>
                <a:latin typeface="+mj-lt"/>
              </a:rPr>
              <a:t>SNMP comes in three versions: SNMPv1, SNMPv2c, and </a:t>
            </a:r>
            <a:r>
              <a:rPr lang="en-US" sz="1600" dirty="0" smtClean="0">
                <a:solidFill>
                  <a:srgbClr val="FF0000"/>
                </a:solidFill>
                <a:latin typeface="+mj-lt"/>
              </a:rPr>
              <a:t>SNMPv3</a:t>
            </a:r>
            <a:r>
              <a:rPr lang="en-US" sz="1600" dirty="0" smtClean="0">
                <a:solidFill>
                  <a:srgbClr val="001D35"/>
                </a:solidFill>
                <a:latin typeface="+mj-lt"/>
              </a:rPr>
              <a:t>.</a:t>
            </a:r>
            <a:endParaRPr lang="en-US" sz="1600" dirty="0">
              <a:solidFill>
                <a:srgbClr val="001D35"/>
              </a:solidFill>
              <a:latin typeface="+mj-lt"/>
            </a:endParaRPr>
          </a:p>
          <a:p>
            <a:pPr marL="285750" indent="-285750">
              <a:buFont typeface="Wingdings" panose="05000000000000000000" pitchFamily="2" charset="2"/>
              <a:buChar char="Ø"/>
            </a:pPr>
            <a:r>
              <a:rPr lang="en-US" sz="1600" dirty="0">
                <a:solidFill>
                  <a:srgbClr val="FF0000"/>
                </a:solidFill>
                <a:latin typeface="+mj-lt"/>
              </a:rPr>
              <a:t>S</a:t>
            </a:r>
            <a:r>
              <a:rPr lang="en-US" sz="1600" dirty="0" smtClean="0">
                <a:solidFill>
                  <a:srgbClr val="FF0000"/>
                </a:solidFill>
                <a:latin typeface="+mj-lt"/>
              </a:rPr>
              <a:t>NMPv3</a:t>
            </a:r>
            <a:r>
              <a:rPr lang="en-US" sz="1600" dirty="0" smtClean="0">
                <a:solidFill>
                  <a:srgbClr val="001D35"/>
                </a:solidFill>
                <a:latin typeface="+mj-lt"/>
              </a:rPr>
              <a:t> </a:t>
            </a:r>
            <a:r>
              <a:rPr lang="en-US" sz="1600" dirty="0">
                <a:solidFill>
                  <a:srgbClr val="001D35"/>
                </a:solidFill>
                <a:latin typeface="+mj-lt"/>
              </a:rPr>
              <a:t>is the </a:t>
            </a:r>
            <a:r>
              <a:rPr lang="en-US" sz="1600" dirty="0">
                <a:solidFill>
                  <a:srgbClr val="FF0000"/>
                </a:solidFill>
                <a:latin typeface="+mj-lt"/>
              </a:rPr>
              <a:t>most </a:t>
            </a:r>
            <a:r>
              <a:rPr lang="en-US" sz="1600" dirty="0" smtClean="0">
                <a:solidFill>
                  <a:srgbClr val="FF0000"/>
                </a:solidFill>
                <a:latin typeface="+mj-lt"/>
              </a:rPr>
              <a:t>Secure version</a:t>
            </a:r>
            <a:r>
              <a:rPr lang="en-US" sz="1600" dirty="0" smtClean="0">
                <a:solidFill>
                  <a:srgbClr val="001D35"/>
                </a:solidFill>
                <a:latin typeface="+mj-lt"/>
              </a:rPr>
              <a:t>.</a:t>
            </a:r>
            <a:endParaRPr lang="en-US" sz="1600" dirty="0">
              <a:solidFill>
                <a:srgbClr val="001D35"/>
              </a:solidFill>
              <a:latin typeface="+mj-lt"/>
            </a:endParaRPr>
          </a:p>
        </p:txBody>
      </p:sp>
      <p:sp>
        <p:nvSpPr>
          <p:cNvPr id="5" name="Rectangle 4"/>
          <p:cNvSpPr/>
          <p:nvPr/>
        </p:nvSpPr>
        <p:spPr>
          <a:xfrm>
            <a:off x="273976" y="1977137"/>
            <a:ext cx="6024083" cy="1323439"/>
          </a:xfrm>
          <a:prstGeom prst="rect">
            <a:avLst/>
          </a:prstGeom>
        </p:spPr>
        <p:txBody>
          <a:bodyPr wrap="square">
            <a:spAutoFit/>
          </a:bodyPr>
          <a:lstStyle/>
          <a:p>
            <a:r>
              <a:rPr lang="en-US" sz="1600" b="1" dirty="0"/>
              <a:t>SNMPv1:</a:t>
            </a:r>
            <a:r>
              <a:rPr lang="en-US" sz="1600" dirty="0"/>
              <a:t> Basic functionality, no </a:t>
            </a:r>
            <a:r>
              <a:rPr lang="en-US" sz="1600" dirty="0" smtClean="0"/>
              <a:t>security.</a:t>
            </a:r>
          </a:p>
          <a:p>
            <a:endParaRPr lang="en-US" sz="1600" dirty="0"/>
          </a:p>
          <a:p>
            <a:r>
              <a:rPr lang="en-US" sz="1600" b="1" dirty="0" smtClean="0"/>
              <a:t>SNMPv2c</a:t>
            </a:r>
            <a:r>
              <a:rPr lang="en-US" sz="1600" b="1" dirty="0"/>
              <a:t>:</a:t>
            </a:r>
            <a:r>
              <a:rPr lang="en-US" sz="1600" dirty="0"/>
              <a:t> Improved performance, still uses community </a:t>
            </a:r>
            <a:r>
              <a:rPr lang="en-US" sz="1600" dirty="0" smtClean="0"/>
              <a:t>strings.</a:t>
            </a:r>
          </a:p>
          <a:p>
            <a:endParaRPr lang="en-US" sz="1600" dirty="0"/>
          </a:p>
          <a:p>
            <a:r>
              <a:rPr lang="en-US" sz="1600" b="1" dirty="0" smtClean="0"/>
              <a:t>SNMPv3</a:t>
            </a:r>
            <a:r>
              <a:rPr lang="en-US" sz="1600" b="1" dirty="0"/>
              <a:t>:</a:t>
            </a:r>
            <a:r>
              <a:rPr lang="en-US" sz="1600" dirty="0"/>
              <a:t> Security enhancements (Authentication &amp; Encryption</a:t>
            </a:r>
            <a:r>
              <a:rPr lang="en-US" sz="1600" dirty="0" smtClean="0"/>
              <a:t>).</a:t>
            </a:r>
            <a:endParaRPr lang="en-US" sz="1600" dirty="0"/>
          </a:p>
        </p:txBody>
      </p:sp>
      <p:pic>
        <p:nvPicPr>
          <p:cNvPr id="6" name="Picture 5"/>
          <p:cNvPicPr>
            <a:picLocks noChangeAspect="1"/>
          </p:cNvPicPr>
          <p:nvPr/>
        </p:nvPicPr>
        <p:blipFill>
          <a:blip r:embed="rId5"/>
          <a:stretch>
            <a:fillRect/>
          </a:stretch>
        </p:blipFill>
        <p:spPr>
          <a:xfrm>
            <a:off x="273976" y="3689173"/>
            <a:ext cx="5772983" cy="1342969"/>
          </a:xfrm>
          <a:prstGeom prst="rect">
            <a:avLst/>
          </a:prstGeom>
        </p:spPr>
      </p:pic>
      <p:sp>
        <p:nvSpPr>
          <p:cNvPr id="9" name="Rectangle 8"/>
          <p:cNvSpPr/>
          <p:nvPr/>
        </p:nvSpPr>
        <p:spPr>
          <a:xfrm>
            <a:off x="10110716" y="26103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302748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Syslog</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5788728" y="2095793"/>
            <a:ext cx="6271847" cy="4258584"/>
          </a:xfrm>
          <a:prstGeom prst="rect">
            <a:avLst/>
          </a:prstGeom>
        </p:spPr>
      </p:pic>
      <p:sp>
        <p:nvSpPr>
          <p:cNvPr id="4" name="Rectangle 3"/>
          <p:cNvSpPr/>
          <p:nvPr/>
        </p:nvSpPr>
        <p:spPr>
          <a:xfrm>
            <a:off x="141792" y="963146"/>
            <a:ext cx="7522730" cy="83099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3333FF"/>
                </a:solidFill>
              </a:rPr>
              <a:t>Syslog</a:t>
            </a:r>
            <a:r>
              <a:rPr lang="en-US" sz="1600" dirty="0"/>
              <a:t> is a standard protocol for </a:t>
            </a:r>
            <a:r>
              <a:rPr lang="en-US" sz="1600" b="1" dirty="0" smtClean="0">
                <a:solidFill>
                  <a:srgbClr val="3333FF"/>
                </a:solidFill>
              </a:rPr>
              <a:t>Logging System Messages</a:t>
            </a:r>
            <a:r>
              <a:rPr lang="en-US" sz="1600" dirty="0" smtClean="0"/>
              <a:t>.</a:t>
            </a:r>
          </a:p>
          <a:p>
            <a:pPr marL="285750" indent="-285750">
              <a:buFont typeface="Wingdings" panose="05000000000000000000" pitchFamily="2" charset="2"/>
              <a:buChar char="ü"/>
            </a:pPr>
            <a:r>
              <a:rPr lang="en-US" sz="1600" dirty="0" smtClean="0"/>
              <a:t>It </a:t>
            </a:r>
            <a:r>
              <a:rPr lang="en-US" sz="1600" dirty="0"/>
              <a:t>allows </a:t>
            </a:r>
            <a:r>
              <a:rPr lang="en-US" sz="1600" b="1" dirty="0" smtClean="0">
                <a:solidFill>
                  <a:srgbClr val="00B050"/>
                </a:solidFill>
              </a:rPr>
              <a:t>Applications</a:t>
            </a:r>
            <a:r>
              <a:rPr lang="en-US" sz="1600" dirty="0" smtClean="0"/>
              <a:t> </a:t>
            </a:r>
            <a:r>
              <a:rPr lang="en-US" sz="1600" dirty="0"/>
              <a:t>and </a:t>
            </a:r>
            <a:r>
              <a:rPr lang="en-US" sz="1600" b="1" dirty="0" smtClean="0">
                <a:solidFill>
                  <a:srgbClr val="00B050"/>
                </a:solidFill>
              </a:rPr>
              <a:t>Systems</a:t>
            </a:r>
            <a:r>
              <a:rPr lang="en-US" sz="1600" dirty="0" smtClean="0"/>
              <a:t> </a:t>
            </a:r>
            <a:r>
              <a:rPr lang="en-US" sz="1600" dirty="0"/>
              <a:t>to send logs to a </a:t>
            </a:r>
            <a:r>
              <a:rPr lang="en-US" sz="1600" b="1" dirty="0" smtClean="0">
                <a:solidFill>
                  <a:srgbClr val="00B050"/>
                </a:solidFill>
              </a:rPr>
              <a:t>Centralized</a:t>
            </a:r>
            <a:r>
              <a:rPr lang="en-US" sz="1600" b="1" dirty="0" smtClean="0"/>
              <a:t> </a:t>
            </a:r>
            <a:r>
              <a:rPr lang="en-US" sz="1600" b="1" dirty="0" smtClean="0">
                <a:solidFill>
                  <a:srgbClr val="00B050"/>
                </a:solidFill>
              </a:rPr>
              <a:t>Location</a:t>
            </a:r>
            <a:r>
              <a:rPr lang="en-US" sz="1600" dirty="0" smtClean="0"/>
              <a:t>.</a:t>
            </a:r>
          </a:p>
          <a:p>
            <a:pPr marL="285750" indent="-285750">
              <a:buFont typeface="Wingdings" panose="05000000000000000000" pitchFamily="2" charset="2"/>
              <a:buChar char="ü"/>
            </a:pPr>
            <a:r>
              <a:rPr lang="en-US" sz="1600" dirty="0" smtClean="0"/>
              <a:t>Used </a:t>
            </a:r>
            <a:r>
              <a:rPr lang="en-US" sz="1600" dirty="0"/>
              <a:t>for </a:t>
            </a:r>
            <a:r>
              <a:rPr lang="en-US" sz="1600" b="1" dirty="0" smtClean="0">
                <a:solidFill>
                  <a:srgbClr val="FF0000"/>
                </a:solidFill>
              </a:rPr>
              <a:t>Monitoring</a:t>
            </a:r>
            <a:r>
              <a:rPr lang="en-US" sz="1600" dirty="0"/>
              <a:t>, </a:t>
            </a:r>
            <a:r>
              <a:rPr lang="en-US" sz="1600" b="1" dirty="0" smtClean="0">
                <a:solidFill>
                  <a:srgbClr val="FF0000"/>
                </a:solidFill>
              </a:rPr>
              <a:t>Troubleshooting</a:t>
            </a:r>
            <a:r>
              <a:rPr lang="en-US" sz="1600" dirty="0"/>
              <a:t>, and </a:t>
            </a:r>
            <a:r>
              <a:rPr lang="en-US" sz="1600" b="1" dirty="0" smtClean="0">
                <a:solidFill>
                  <a:srgbClr val="FF0000"/>
                </a:solidFill>
              </a:rPr>
              <a:t>Security</a:t>
            </a:r>
            <a:r>
              <a:rPr lang="en-US" sz="1600" dirty="0" smtClean="0"/>
              <a:t> </a:t>
            </a:r>
            <a:r>
              <a:rPr lang="en-US" sz="1600" dirty="0"/>
              <a:t>analysis.</a:t>
            </a:r>
          </a:p>
        </p:txBody>
      </p:sp>
      <p:sp>
        <p:nvSpPr>
          <p:cNvPr id="6" name="TextBox 5"/>
          <p:cNvSpPr txBox="1"/>
          <p:nvPr/>
        </p:nvSpPr>
        <p:spPr>
          <a:xfrm>
            <a:off x="162340" y="2170555"/>
            <a:ext cx="2698175" cy="369332"/>
          </a:xfrm>
          <a:prstGeom prst="rect">
            <a:avLst/>
          </a:prstGeom>
          <a:noFill/>
        </p:spPr>
        <p:txBody>
          <a:bodyPr wrap="none" rtlCol="0">
            <a:spAutoFit/>
          </a:bodyPr>
          <a:lstStyle/>
          <a:p>
            <a:r>
              <a:rPr lang="en-US" sz="1800" b="1" u="sng" dirty="0" smtClean="0"/>
              <a:t>Components of Syslog</a:t>
            </a:r>
            <a:endParaRPr lang="en-US" sz="1800" b="1" u="sng" dirty="0"/>
          </a:p>
        </p:txBody>
      </p:sp>
      <p:sp>
        <p:nvSpPr>
          <p:cNvPr id="7" name="Rectangle 6"/>
          <p:cNvSpPr/>
          <p:nvPr/>
        </p:nvSpPr>
        <p:spPr>
          <a:xfrm>
            <a:off x="162339" y="2499957"/>
            <a:ext cx="5766832" cy="738664"/>
          </a:xfrm>
          <a:prstGeom prst="rect">
            <a:avLst/>
          </a:prstGeom>
        </p:spPr>
        <p:txBody>
          <a:bodyPr wrap="square">
            <a:spAutoFit/>
          </a:bodyPr>
          <a:lstStyle/>
          <a:p>
            <a:r>
              <a:rPr lang="en-US" b="1" dirty="0">
                <a:solidFill>
                  <a:srgbClr val="3333FF"/>
                </a:solidFill>
              </a:rPr>
              <a:t>Log Generators </a:t>
            </a:r>
            <a:r>
              <a:rPr lang="en-US" dirty="0" smtClean="0"/>
              <a:t>– Applications/System </a:t>
            </a:r>
            <a:r>
              <a:rPr lang="en-US" dirty="0"/>
              <a:t>processes that create logs</a:t>
            </a:r>
            <a:r>
              <a:rPr lang="en-US" dirty="0" smtClean="0"/>
              <a:t>.</a:t>
            </a:r>
          </a:p>
          <a:p>
            <a:r>
              <a:rPr lang="en-US" b="1" dirty="0" smtClean="0">
                <a:solidFill>
                  <a:srgbClr val="3333FF"/>
                </a:solidFill>
              </a:rPr>
              <a:t>Syslog </a:t>
            </a:r>
            <a:r>
              <a:rPr lang="en-US" b="1" dirty="0">
                <a:solidFill>
                  <a:srgbClr val="3333FF"/>
                </a:solidFill>
              </a:rPr>
              <a:t>Daemon </a:t>
            </a:r>
            <a:r>
              <a:rPr lang="en-US" dirty="0"/>
              <a:t>- Manages log processing and forwarding </a:t>
            </a:r>
            <a:r>
              <a:rPr lang="en-US" dirty="0" smtClean="0"/>
              <a:t>.</a:t>
            </a:r>
          </a:p>
          <a:p>
            <a:r>
              <a:rPr lang="en-US" b="1" dirty="0" smtClean="0">
                <a:solidFill>
                  <a:srgbClr val="3333FF"/>
                </a:solidFill>
              </a:rPr>
              <a:t>Log </a:t>
            </a:r>
            <a:r>
              <a:rPr lang="en-US" b="1" dirty="0">
                <a:solidFill>
                  <a:srgbClr val="3333FF"/>
                </a:solidFill>
              </a:rPr>
              <a:t>Storage/Server </a:t>
            </a:r>
            <a:r>
              <a:rPr lang="en-US" dirty="0"/>
              <a:t>- Collects and stores logs centrally for analysis.</a:t>
            </a:r>
          </a:p>
        </p:txBody>
      </p:sp>
      <p:sp>
        <p:nvSpPr>
          <p:cNvPr id="8" name="Rectangle 7"/>
          <p:cNvSpPr/>
          <p:nvPr/>
        </p:nvSpPr>
        <p:spPr>
          <a:xfrm>
            <a:off x="174438" y="3781986"/>
            <a:ext cx="4138084" cy="1169551"/>
          </a:xfrm>
          <a:prstGeom prst="rect">
            <a:avLst/>
          </a:prstGeom>
        </p:spPr>
        <p:txBody>
          <a:bodyPr wrap="square">
            <a:spAutoFit/>
          </a:bodyPr>
          <a:lstStyle/>
          <a:p>
            <a:r>
              <a:rPr lang="en-US" b="1" dirty="0">
                <a:solidFill>
                  <a:srgbClr val="3333FF"/>
                </a:solidFill>
              </a:rPr>
              <a:t>Priority (PRI) </a:t>
            </a:r>
            <a:r>
              <a:rPr lang="en-US" dirty="0"/>
              <a:t>- Severity and facility level</a:t>
            </a:r>
            <a:r>
              <a:rPr lang="en-US" dirty="0" smtClean="0"/>
              <a:t>.</a:t>
            </a:r>
          </a:p>
          <a:p>
            <a:r>
              <a:rPr lang="en-US" b="1" dirty="0" smtClean="0">
                <a:solidFill>
                  <a:srgbClr val="7030A0"/>
                </a:solidFill>
              </a:rPr>
              <a:t>Timestamp</a:t>
            </a:r>
            <a:r>
              <a:rPr lang="en-US" dirty="0" smtClean="0"/>
              <a:t> </a:t>
            </a:r>
            <a:r>
              <a:rPr lang="en-US" dirty="0"/>
              <a:t>- When the log was generated</a:t>
            </a:r>
            <a:r>
              <a:rPr lang="en-US" dirty="0" smtClean="0"/>
              <a:t>.</a:t>
            </a:r>
          </a:p>
          <a:p>
            <a:r>
              <a:rPr lang="en-US" b="1" dirty="0" smtClean="0">
                <a:solidFill>
                  <a:srgbClr val="00B050"/>
                </a:solidFill>
              </a:rPr>
              <a:t>Hostname</a:t>
            </a:r>
            <a:r>
              <a:rPr lang="en-US" dirty="0" smtClean="0"/>
              <a:t> </a:t>
            </a:r>
            <a:r>
              <a:rPr lang="en-US" dirty="0"/>
              <a:t>- The system that sent the log</a:t>
            </a:r>
            <a:r>
              <a:rPr lang="en-US" dirty="0" smtClean="0"/>
              <a:t>.</a:t>
            </a:r>
          </a:p>
          <a:p>
            <a:r>
              <a:rPr lang="en-US" b="1" dirty="0" smtClean="0">
                <a:solidFill>
                  <a:schemeClr val="accent2"/>
                </a:solidFill>
              </a:rPr>
              <a:t>Application </a:t>
            </a:r>
            <a:r>
              <a:rPr lang="en-US" b="1" dirty="0">
                <a:solidFill>
                  <a:schemeClr val="accent2"/>
                </a:solidFill>
              </a:rPr>
              <a:t>name </a:t>
            </a:r>
            <a:r>
              <a:rPr lang="en-US" dirty="0"/>
              <a:t>- Source of the message</a:t>
            </a:r>
            <a:r>
              <a:rPr lang="en-US" dirty="0" smtClean="0"/>
              <a:t>.</a:t>
            </a:r>
          </a:p>
          <a:p>
            <a:r>
              <a:rPr lang="en-US" b="1" dirty="0" smtClean="0">
                <a:solidFill>
                  <a:srgbClr val="FF0000"/>
                </a:solidFill>
              </a:rPr>
              <a:t>Message </a:t>
            </a:r>
            <a:r>
              <a:rPr lang="en-US" b="1" dirty="0">
                <a:solidFill>
                  <a:srgbClr val="FF0000"/>
                </a:solidFill>
              </a:rPr>
              <a:t>Content </a:t>
            </a:r>
            <a:r>
              <a:rPr lang="en-US" dirty="0"/>
              <a:t>- The actual log details.</a:t>
            </a:r>
          </a:p>
        </p:txBody>
      </p:sp>
      <p:sp>
        <p:nvSpPr>
          <p:cNvPr id="10" name="TextBox 9"/>
          <p:cNvSpPr txBox="1"/>
          <p:nvPr/>
        </p:nvSpPr>
        <p:spPr>
          <a:xfrm>
            <a:off x="150239" y="3447949"/>
            <a:ext cx="2826415" cy="369332"/>
          </a:xfrm>
          <a:prstGeom prst="rect">
            <a:avLst/>
          </a:prstGeom>
          <a:noFill/>
        </p:spPr>
        <p:txBody>
          <a:bodyPr wrap="none" rtlCol="0">
            <a:spAutoFit/>
          </a:bodyPr>
          <a:lstStyle/>
          <a:p>
            <a:r>
              <a:rPr lang="en-US" sz="1800" b="1" u="sng" dirty="0" smtClean="0"/>
              <a:t>Syslog Message Format</a:t>
            </a:r>
            <a:endParaRPr lang="en-US" sz="1800" b="1" u="sng" dirty="0"/>
          </a:p>
        </p:txBody>
      </p:sp>
      <p:sp>
        <p:nvSpPr>
          <p:cNvPr id="9" name="Rectangle 8"/>
          <p:cNvSpPr/>
          <p:nvPr/>
        </p:nvSpPr>
        <p:spPr>
          <a:xfrm>
            <a:off x="174438" y="5080492"/>
            <a:ext cx="5501827" cy="307777"/>
          </a:xfrm>
          <a:prstGeom prst="rect">
            <a:avLst/>
          </a:prstGeom>
        </p:spPr>
        <p:txBody>
          <a:bodyPr wrap="none">
            <a:spAutoFit/>
          </a:bodyPr>
          <a:lstStyle/>
          <a:p>
            <a:r>
              <a:rPr lang="en-US" b="1" dirty="0">
                <a:solidFill>
                  <a:srgbClr val="3333FF"/>
                </a:solidFill>
              </a:rPr>
              <a:t>&lt;34</a:t>
            </a:r>
            <a:r>
              <a:rPr lang="en-US" b="1" dirty="0" smtClean="0">
                <a:solidFill>
                  <a:srgbClr val="3333FF"/>
                </a:solidFill>
              </a:rPr>
              <a:t>&gt; </a:t>
            </a:r>
            <a:r>
              <a:rPr lang="en-US" b="1" dirty="0" smtClean="0">
                <a:solidFill>
                  <a:srgbClr val="7030A0"/>
                </a:solidFill>
              </a:rPr>
              <a:t>Mar </a:t>
            </a:r>
            <a:r>
              <a:rPr lang="en-US" b="1" dirty="0">
                <a:solidFill>
                  <a:srgbClr val="7030A0"/>
                </a:solidFill>
              </a:rPr>
              <a:t>8 10:15:22 </a:t>
            </a:r>
            <a:r>
              <a:rPr lang="en-US" b="1" dirty="0" err="1">
                <a:solidFill>
                  <a:srgbClr val="00B050"/>
                </a:solidFill>
              </a:rPr>
              <a:t>myserver</a:t>
            </a:r>
            <a:r>
              <a:rPr lang="en-US" b="1" dirty="0">
                <a:solidFill>
                  <a:srgbClr val="7030A0"/>
                </a:solidFill>
              </a:rPr>
              <a:t> </a:t>
            </a:r>
            <a:r>
              <a:rPr lang="en-US" b="1" dirty="0" err="1">
                <a:solidFill>
                  <a:schemeClr val="accent2"/>
                </a:solidFill>
              </a:rPr>
              <a:t>sshd</a:t>
            </a:r>
            <a:r>
              <a:rPr lang="en-US" b="1" dirty="0">
                <a:solidFill>
                  <a:schemeClr val="accent2"/>
                </a:solidFill>
              </a:rPr>
              <a:t>[1234]</a:t>
            </a:r>
            <a:r>
              <a:rPr lang="en-US" b="1" dirty="0">
                <a:solidFill>
                  <a:srgbClr val="7030A0"/>
                </a:solidFill>
              </a:rPr>
              <a:t>: </a:t>
            </a:r>
            <a:r>
              <a:rPr lang="en-US" b="1" dirty="0">
                <a:solidFill>
                  <a:srgbClr val="FF0000"/>
                </a:solidFill>
              </a:rPr>
              <a:t>Failed login attempt</a:t>
            </a:r>
          </a:p>
        </p:txBody>
      </p:sp>
      <p:sp>
        <p:nvSpPr>
          <p:cNvPr id="12" name="Rectangle 11"/>
          <p:cNvSpPr/>
          <p:nvPr/>
        </p:nvSpPr>
        <p:spPr>
          <a:xfrm>
            <a:off x="10110716" y="26103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17434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Learning Outcomes of Week </a:t>
            </a:r>
            <a:r>
              <a:rPr lang="en-US" sz="3200" b="1" i="0" u="none" strike="noStrike" cap="none" dirty="0" smtClean="0">
                <a:solidFill>
                  <a:srgbClr val="003C71"/>
                </a:solidFill>
                <a:latin typeface="Arial"/>
                <a:ea typeface="Arial"/>
                <a:cs typeface="Arial"/>
                <a:sym typeface="Arial"/>
              </a:rPr>
              <a:t>#9</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624348" y="865352"/>
            <a:ext cx="9030036" cy="3785652"/>
          </a:xfrm>
          <a:prstGeom prst="rect">
            <a:avLst/>
          </a:prstGeom>
          <a:noFill/>
        </p:spPr>
        <p:txBody>
          <a:bodyPr wrap="none" rtlCol="0">
            <a:spAutoFit/>
          </a:bodyPr>
          <a:lstStyle/>
          <a:p>
            <a:pPr marL="457200" indent="-457200">
              <a:lnSpc>
                <a:spcPct val="200000"/>
              </a:lnSpc>
              <a:buAutoNum type="arabicPeriod"/>
            </a:pPr>
            <a:r>
              <a:rPr lang="en-US" sz="2000" dirty="0" smtClean="0"/>
              <a:t>Understand </a:t>
            </a:r>
            <a:r>
              <a:rPr lang="en-US" sz="2000" dirty="0"/>
              <a:t>the core concepts of </a:t>
            </a:r>
            <a:r>
              <a:rPr lang="en-US" sz="2000" dirty="0" smtClean="0">
                <a:solidFill>
                  <a:srgbClr val="FF0000"/>
                </a:solidFill>
              </a:rPr>
              <a:t>Disaster Recovery</a:t>
            </a:r>
            <a:r>
              <a:rPr lang="en-US" sz="2000" dirty="0" smtClean="0"/>
              <a:t> (DR).</a:t>
            </a:r>
          </a:p>
          <a:p>
            <a:pPr marL="457200" indent="-457200">
              <a:lnSpc>
                <a:spcPct val="200000"/>
              </a:lnSpc>
              <a:buAutoNum type="arabicPeriod"/>
            </a:pPr>
            <a:r>
              <a:rPr lang="en-US" sz="2000" dirty="0" smtClean="0">
                <a:solidFill>
                  <a:schemeClr val="tx1"/>
                </a:solidFill>
              </a:rPr>
              <a:t>Exploring different options to provide </a:t>
            </a:r>
            <a:r>
              <a:rPr lang="en-US" sz="2000" dirty="0" smtClean="0">
                <a:solidFill>
                  <a:srgbClr val="FF0000"/>
                </a:solidFill>
              </a:rPr>
              <a:t>Redundancy</a:t>
            </a:r>
            <a:r>
              <a:rPr lang="en-US" sz="2000" dirty="0" smtClean="0">
                <a:solidFill>
                  <a:schemeClr val="tx1"/>
                </a:solidFill>
              </a:rPr>
              <a:t> for Internet services.</a:t>
            </a:r>
          </a:p>
          <a:p>
            <a:pPr marL="457200" indent="-457200">
              <a:lnSpc>
                <a:spcPct val="200000"/>
              </a:lnSpc>
              <a:buAutoNum type="arabicPeriod"/>
            </a:pPr>
            <a:r>
              <a:rPr lang="en-US" sz="2000" dirty="0" smtClean="0">
                <a:solidFill>
                  <a:schemeClr val="tx1"/>
                </a:solidFill>
              </a:rPr>
              <a:t>Delineating Hardware/Software requirements for having </a:t>
            </a:r>
            <a:r>
              <a:rPr lang="en-US" sz="2000" dirty="0" smtClean="0">
                <a:solidFill>
                  <a:srgbClr val="FF0000"/>
                </a:solidFill>
              </a:rPr>
              <a:t>High Availability</a:t>
            </a:r>
            <a:r>
              <a:rPr lang="en-US" sz="2000" dirty="0" smtClean="0">
                <a:solidFill>
                  <a:schemeClr val="tx1"/>
                </a:solidFill>
              </a:rPr>
              <a:t>.</a:t>
            </a:r>
          </a:p>
          <a:p>
            <a:pPr marL="457200" indent="-457200">
              <a:lnSpc>
                <a:spcPct val="200000"/>
              </a:lnSpc>
              <a:buAutoNum type="arabicPeriod"/>
            </a:pPr>
            <a:r>
              <a:rPr lang="en-US" sz="2000" dirty="0" smtClean="0">
                <a:solidFill>
                  <a:schemeClr val="tx1"/>
                </a:solidFill>
              </a:rPr>
              <a:t>Understanding </a:t>
            </a:r>
            <a:r>
              <a:rPr lang="en-US" sz="2000" dirty="0" smtClean="0">
                <a:solidFill>
                  <a:srgbClr val="FF0000"/>
                </a:solidFill>
              </a:rPr>
              <a:t>Business Continuity </a:t>
            </a:r>
            <a:r>
              <a:rPr lang="en-US" sz="2000" dirty="0" smtClean="0">
                <a:solidFill>
                  <a:schemeClr val="tx1"/>
                </a:solidFill>
              </a:rPr>
              <a:t>and </a:t>
            </a:r>
            <a:r>
              <a:rPr lang="en-US" sz="2000" dirty="0" smtClean="0">
                <a:solidFill>
                  <a:srgbClr val="FF0000"/>
                </a:solidFill>
              </a:rPr>
              <a:t>RPO/RTO/RSL</a:t>
            </a:r>
            <a:r>
              <a:rPr lang="en-US" sz="2000" dirty="0" smtClean="0">
                <a:solidFill>
                  <a:schemeClr val="tx1"/>
                </a:solidFill>
              </a:rPr>
              <a:t> concepts.</a:t>
            </a:r>
          </a:p>
          <a:p>
            <a:pPr marL="457200" indent="-457200">
              <a:lnSpc>
                <a:spcPct val="200000"/>
              </a:lnSpc>
              <a:buAutoNum type="arabicPeriod"/>
            </a:pPr>
            <a:r>
              <a:rPr lang="en-US" sz="2000" dirty="0" smtClean="0">
                <a:solidFill>
                  <a:schemeClr val="tx1"/>
                </a:solidFill>
              </a:rPr>
              <a:t>Describing </a:t>
            </a:r>
            <a:r>
              <a:rPr lang="en-US" sz="2000" dirty="0" smtClean="0">
                <a:solidFill>
                  <a:srgbClr val="FF0000"/>
                </a:solidFill>
              </a:rPr>
              <a:t>Backup</a:t>
            </a:r>
            <a:r>
              <a:rPr lang="en-US" sz="2000" dirty="0" smtClean="0">
                <a:solidFill>
                  <a:schemeClr val="tx1"/>
                </a:solidFill>
              </a:rPr>
              <a:t> technologies and mechanisms.</a:t>
            </a:r>
          </a:p>
          <a:p>
            <a:pPr marL="457200" indent="-457200">
              <a:lnSpc>
                <a:spcPct val="200000"/>
              </a:lnSpc>
              <a:buAutoNum type="arabicPeriod"/>
            </a:pPr>
            <a:r>
              <a:rPr lang="en-US" sz="2000" dirty="0" smtClean="0">
                <a:solidFill>
                  <a:schemeClr val="tx1"/>
                </a:solidFill>
              </a:rPr>
              <a:t>Explaining roles of </a:t>
            </a:r>
            <a:r>
              <a:rPr lang="en-US" sz="2000" dirty="0" smtClean="0">
                <a:solidFill>
                  <a:srgbClr val="FF0000"/>
                </a:solidFill>
              </a:rPr>
              <a:t>LB/Network</a:t>
            </a:r>
            <a:r>
              <a:rPr lang="en-US" sz="2000" dirty="0" smtClean="0">
                <a:solidFill>
                  <a:schemeClr val="tx1"/>
                </a:solidFill>
              </a:rPr>
              <a:t> </a:t>
            </a:r>
            <a:r>
              <a:rPr lang="en-US" sz="2000" dirty="0" smtClean="0">
                <a:solidFill>
                  <a:schemeClr val="tx1"/>
                </a:solidFill>
              </a:rPr>
              <a:t>protocols in providing service availability.</a:t>
            </a:r>
          </a:p>
        </p:txBody>
      </p:sp>
    </p:spTree>
    <p:extLst>
      <p:ext uri="{BB962C8B-B14F-4D97-AF65-F5344CB8AC3E}">
        <p14:creationId xmlns:p14="http://schemas.microsoft.com/office/powerpoint/2010/main" val="305415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098" name="Picture 2" descr="Cloud Architecture 101: High Availability vs Fault Tolerance vs Disaster  Recovery | Mycloudwiki"/>
          <p:cNvPicPr>
            <a:picLocks noChangeAspect="1" noChangeArrowheads="1"/>
          </p:cNvPicPr>
          <p:nvPr/>
        </p:nvPicPr>
        <p:blipFill rotWithShape="1">
          <a:blip r:embed="rId4">
            <a:extLst>
              <a:ext uri="{28A0092B-C50C-407E-A947-70E740481C1C}">
                <a14:useLocalDpi xmlns:a14="http://schemas.microsoft.com/office/drawing/2010/main" val="0"/>
              </a:ext>
            </a:extLst>
          </a:blip>
          <a:srcRect b="2080"/>
          <a:stretch/>
        </p:blipFill>
        <p:spPr bwMode="auto">
          <a:xfrm>
            <a:off x="1592495" y="681851"/>
            <a:ext cx="9588681" cy="604457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HA vs. FT vs. DR</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670342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1660986" y="3039046"/>
            <a:ext cx="10380325" cy="830997"/>
          </a:xfrm>
          <a:prstGeom prst="rect">
            <a:avLst/>
          </a:prstGeom>
        </p:spPr>
        <p:txBody>
          <a:bodyPr wrap="square">
            <a:spAutoFit/>
          </a:bodyPr>
          <a:lstStyle/>
          <a:p>
            <a:pPr algn="just"/>
            <a:r>
              <a:rPr lang="en-US" sz="1600" dirty="0"/>
              <a:t>It is the property that enables a system to continue operating properly in the event of the failure of one or more faults within some of its components. A </a:t>
            </a:r>
            <a:r>
              <a:rPr lang="en-US" sz="1600" b="1" u="sng" dirty="0" smtClean="0"/>
              <a:t>Fault-Tolerant Design </a:t>
            </a:r>
            <a:r>
              <a:rPr lang="en-US" sz="1600" dirty="0"/>
              <a:t>enables a system to continue its intended operation, possibly at a reduced level, rather than failing completely, when some part of the system fails.</a:t>
            </a:r>
          </a:p>
        </p:txBody>
      </p:sp>
      <p:sp>
        <p:nvSpPr>
          <p:cNvPr id="3" name="Rectangle 2"/>
          <p:cNvSpPr/>
          <p:nvPr/>
        </p:nvSpPr>
        <p:spPr>
          <a:xfrm>
            <a:off x="1660987" y="2725007"/>
            <a:ext cx="4113089" cy="400110"/>
          </a:xfrm>
          <a:prstGeom prst="rect">
            <a:avLst/>
          </a:prstGeom>
        </p:spPr>
        <p:txBody>
          <a:bodyPr wrap="square">
            <a:spAutoFit/>
          </a:bodyPr>
          <a:lstStyle/>
          <a:p>
            <a:pPr algn="just"/>
            <a:r>
              <a:rPr lang="en-US" sz="2000" b="1" dirty="0">
                <a:solidFill>
                  <a:srgbClr val="C00000"/>
                </a:solidFill>
                <a:latin typeface="var(--global-font-1)"/>
              </a:rPr>
              <a:t>What is Fault </a:t>
            </a:r>
            <a:r>
              <a:rPr lang="en-US" sz="2000" b="1" dirty="0" smtClean="0">
                <a:solidFill>
                  <a:srgbClr val="C00000"/>
                </a:solidFill>
                <a:latin typeface="var(--global-font-1)"/>
              </a:rPr>
              <a:t>Tolerance (FT)?</a:t>
            </a:r>
            <a:endParaRPr lang="en-US" sz="2000" dirty="0">
              <a:solidFill>
                <a:srgbClr val="C00000"/>
              </a:solidFill>
            </a:endParaRPr>
          </a:p>
        </p:txBody>
      </p:sp>
      <p:sp>
        <p:nvSpPr>
          <p:cNvPr id="5" name="Rectangle 4"/>
          <p:cNvSpPr/>
          <p:nvPr/>
        </p:nvSpPr>
        <p:spPr>
          <a:xfrm>
            <a:off x="1660988" y="4157404"/>
            <a:ext cx="4390491" cy="400110"/>
          </a:xfrm>
          <a:prstGeom prst="rect">
            <a:avLst/>
          </a:prstGeom>
        </p:spPr>
        <p:txBody>
          <a:bodyPr wrap="square">
            <a:spAutoFit/>
          </a:bodyPr>
          <a:lstStyle/>
          <a:p>
            <a:pPr algn="just"/>
            <a:r>
              <a:rPr lang="en-US" sz="2000" b="1" dirty="0">
                <a:solidFill>
                  <a:srgbClr val="C00000"/>
                </a:solidFill>
                <a:latin typeface="var(--global-font-1)"/>
              </a:rPr>
              <a:t>What is </a:t>
            </a:r>
            <a:r>
              <a:rPr lang="en-US" sz="2000" b="1" dirty="0" smtClean="0">
                <a:solidFill>
                  <a:srgbClr val="C00000"/>
                </a:solidFill>
                <a:latin typeface="var(--global-font-1)"/>
              </a:rPr>
              <a:t>Disaster Recovery (DR)?</a:t>
            </a:r>
            <a:endParaRPr lang="en-US" sz="2000" dirty="0">
              <a:solidFill>
                <a:srgbClr val="C00000"/>
              </a:solidFill>
            </a:endParaRPr>
          </a:p>
        </p:txBody>
      </p:sp>
      <p:sp>
        <p:nvSpPr>
          <p:cNvPr id="4" name="Rectangle 3"/>
          <p:cNvSpPr/>
          <p:nvPr/>
        </p:nvSpPr>
        <p:spPr>
          <a:xfrm>
            <a:off x="1660987" y="4495870"/>
            <a:ext cx="10380323" cy="1077218"/>
          </a:xfrm>
          <a:prstGeom prst="rect">
            <a:avLst/>
          </a:prstGeom>
        </p:spPr>
        <p:txBody>
          <a:bodyPr wrap="square">
            <a:spAutoFit/>
          </a:bodyPr>
          <a:lstStyle/>
          <a:p>
            <a:pPr algn="just"/>
            <a:r>
              <a:rPr lang="en-US" sz="1600" dirty="0">
                <a:latin typeface="Roboto Slab"/>
              </a:rPr>
              <a:t>It is a set of </a:t>
            </a:r>
            <a:r>
              <a:rPr lang="en-US" sz="1600" b="1" dirty="0">
                <a:latin typeface="Roboto Slab"/>
              </a:rPr>
              <a:t>policies, tools and procedures</a:t>
            </a:r>
            <a:r>
              <a:rPr lang="en-US" sz="1600" dirty="0">
                <a:latin typeface="Roboto Slab"/>
              </a:rPr>
              <a:t> to enable the recovery or continuation of vital technology infrastructure and systems following a natural or human-induced disaster. </a:t>
            </a:r>
            <a:r>
              <a:rPr lang="en-US" sz="1600" b="1" dirty="0">
                <a:latin typeface="Roboto Slab"/>
              </a:rPr>
              <a:t>Disaster Recovery </a:t>
            </a:r>
            <a:r>
              <a:rPr lang="en-US" sz="1600" dirty="0">
                <a:latin typeface="Roboto Slab"/>
              </a:rPr>
              <a:t>assumes that the primary site is not recoverable (at least for some time) and represents a process of restoring data and services to a secondary survived site, which is opposite to the process of restoring back to its original place.</a:t>
            </a:r>
            <a:endParaRPr lang="en-US" sz="1600" dirty="0"/>
          </a:p>
        </p:txBody>
      </p:sp>
      <p:sp>
        <p:nvSpPr>
          <p:cNvPr id="7" name="Rectangle 6"/>
          <p:cNvSpPr/>
          <p:nvPr/>
        </p:nvSpPr>
        <p:spPr>
          <a:xfrm>
            <a:off x="1660987" y="1106346"/>
            <a:ext cx="4657620" cy="400110"/>
          </a:xfrm>
          <a:prstGeom prst="rect">
            <a:avLst/>
          </a:prstGeom>
        </p:spPr>
        <p:txBody>
          <a:bodyPr wrap="square">
            <a:spAutoFit/>
          </a:bodyPr>
          <a:lstStyle/>
          <a:p>
            <a:pPr algn="just"/>
            <a:r>
              <a:rPr lang="en-US" sz="2000" b="1" dirty="0">
                <a:solidFill>
                  <a:srgbClr val="C00000"/>
                </a:solidFill>
                <a:latin typeface="var(--global-font-1)"/>
              </a:rPr>
              <a:t>What is </a:t>
            </a:r>
            <a:r>
              <a:rPr lang="en-US" sz="2000" b="1" dirty="0" smtClean="0">
                <a:solidFill>
                  <a:srgbClr val="C00000"/>
                </a:solidFill>
                <a:latin typeface="var(--global-font-1)"/>
              </a:rPr>
              <a:t>High Availability (HA)?</a:t>
            </a:r>
            <a:endParaRPr lang="en-US" sz="2000" dirty="0">
              <a:solidFill>
                <a:srgbClr val="C00000"/>
              </a:solidFill>
            </a:endParaRPr>
          </a:p>
        </p:txBody>
      </p:sp>
      <p:sp>
        <p:nvSpPr>
          <p:cNvPr id="6" name="Rectangle 5"/>
          <p:cNvSpPr/>
          <p:nvPr/>
        </p:nvSpPr>
        <p:spPr>
          <a:xfrm>
            <a:off x="1671261" y="1450509"/>
            <a:ext cx="10370051" cy="1077218"/>
          </a:xfrm>
          <a:prstGeom prst="rect">
            <a:avLst/>
          </a:prstGeom>
        </p:spPr>
        <p:txBody>
          <a:bodyPr wrap="square">
            <a:spAutoFit/>
          </a:bodyPr>
          <a:lstStyle/>
          <a:p>
            <a:pPr algn="just"/>
            <a:r>
              <a:rPr lang="en-US" sz="1600" dirty="0">
                <a:latin typeface="+mj-lt"/>
              </a:rPr>
              <a:t>It is defined as a characteristic of a system which aims to </a:t>
            </a:r>
            <a:r>
              <a:rPr lang="en-US" sz="1600" b="1" dirty="0">
                <a:latin typeface="+mj-lt"/>
              </a:rPr>
              <a:t>ensure an agreed level of operational performance</a:t>
            </a:r>
            <a:r>
              <a:rPr lang="en-US" sz="1600" dirty="0">
                <a:latin typeface="+mj-lt"/>
              </a:rPr>
              <a:t>, usually </a:t>
            </a:r>
            <a:r>
              <a:rPr lang="en-US" sz="1600" dirty="0" smtClean="0">
                <a:latin typeface="+mj-lt"/>
              </a:rPr>
              <a:t>Uptime</a:t>
            </a:r>
            <a:r>
              <a:rPr lang="en-US" sz="1600" dirty="0">
                <a:latin typeface="+mj-lt"/>
              </a:rPr>
              <a:t>, for a </a:t>
            </a:r>
            <a:r>
              <a:rPr lang="en-US" sz="1600" b="1" dirty="0">
                <a:latin typeface="+mj-lt"/>
              </a:rPr>
              <a:t>higher than normal</a:t>
            </a:r>
            <a:r>
              <a:rPr lang="en-US" sz="1600" dirty="0">
                <a:latin typeface="+mj-lt"/>
              </a:rPr>
              <a:t> </a:t>
            </a:r>
            <a:r>
              <a:rPr lang="en-US" sz="1600" dirty="0" smtClean="0">
                <a:latin typeface="+mj-lt"/>
              </a:rPr>
              <a:t>period. </a:t>
            </a:r>
            <a:r>
              <a:rPr lang="en-US" sz="1600" dirty="0">
                <a:latin typeface="+mj-lt"/>
              </a:rPr>
              <a:t>High Availability does not mean that the systems will not have failure and downtime. An </a:t>
            </a:r>
            <a:r>
              <a:rPr lang="en-US" sz="1600" dirty="0" smtClean="0">
                <a:latin typeface="+mj-lt"/>
              </a:rPr>
              <a:t>Highly Available </a:t>
            </a:r>
            <a:r>
              <a:rPr lang="en-US" sz="1600" dirty="0">
                <a:latin typeface="+mj-lt"/>
              </a:rPr>
              <a:t>system can have downtime but the systems should be designed to be up and running with minimal efforts in case of a failure. These efforts can be manual or automated</a:t>
            </a:r>
            <a:r>
              <a:rPr lang="en-US" sz="1600" dirty="0" smtClean="0">
                <a:latin typeface="+mj-lt"/>
              </a:rPr>
              <a:t>.</a:t>
            </a:r>
            <a:endParaRPr lang="en-US" sz="1600" dirty="0">
              <a:latin typeface="+mj-lt"/>
            </a:endParaRPr>
          </a:p>
        </p:txBody>
      </p:sp>
      <p:sp>
        <p:nvSpPr>
          <p:cNvPr id="9"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HA vs. FT vs. DR</a:t>
            </a:r>
            <a:endParaRPr sz="3200" b="1" i="0" u="none" strike="noStrike" cap="none" dirty="0">
              <a:solidFill>
                <a:srgbClr val="003C71"/>
              </a:solidFill>
              <a:latin typeface="Arial"/>
              <a:ea typeface="Arial"/>
              <a:cs typeface="Arial"/>
              <a:sym typeface="Arial"/>
            </a:endParaRPr>
          </a:p>
        </p:txBody>
      </p:sp>
      <p:pic>
        <p:nvPicPr>
          <p:cNvPr id="8" name="Picture 7"/>
          <p:cNvPicPr>
            <a:picLocks noChangeAspect="1"/>
          </p:cNvPicPr>
          <p:nvPr/>
        </p:nvPicPr>
        <p:blipFill rotWithShape="1">
          <a:blip r:embed="rId4"/>
          <a:srcRect l="17502" t="16196" r="16949" b="23322"/>
          <a:stretch/>
        </p:blipFill>
        <p:spPr>
          <a:xfrm>
            <a:off x="292544" y="1137168"/>
            <a:ext cx="1230413" cy="1222624"/>
          </a:xfrm>
          <a:prstGeom prst="rect">
            <a:avLst/>
          </a:prstGeom>
        </p:spPr>
      </p:pic>
      <p:pic>
        <p:nvPicPr>
          <p:cNvPr id="10" name="Picture 9"/>
          <p:cNvPicPr>
            <a:picLocks noChangeAspect="1"/>
          </p:cNvPicPr>
          <p:nvPr/>
        </p:nvPicPr>
        <p:blipFill>
          <a:blip r:embed="rId5"/>
          <a:stretch>
            <a:fillRect/>
          </a:stretch>
        </p:blipFill>
        <p:spPr>
          <a:xfrm>
            <a:off x="282270" y="2745555"/>
            <a:ext cx="1263756" cy="1263756"/>
          </a:xfrm>
          <a:prstGeom prst="rect">
            <a:avLst/>
          </a:prstGeom>
        </p:spPr>
      </p:pic>
      <p:pic>
        <p:nvPicPr>
          <p:cNvPr id="12" name="Picture 11"/>
          <p:cNvPicPr>
            <a:picLocks noChangeAspect="1"/>
          </p:cNvPicPr>
          <p:nvPr/>
        </p:nvPicPr>
        <p:blipFill rotWithShape="1">
          <a:blip r:embed="rId6"/>
          <a:srcRect l="19882" t="12669" r="20290" b="31451"/>
          <a:stretch/>
        </p:blipFill>
        <p:spPr>
          <a:xfrm>
            <a:off x="292545" y="4209631"/>
            <a:ext cx="1253482" cy="1264430"/>
          </a:xfrm>
          <a:prstGeom prst="rect">
            <a:avLst/>
          </a:prstGeom>
        </p:spPr>
      </p:pic>
    </p:spTree>
    <p:extLst>
      <p:ext uri="{BB962C8B-B14F-4D97-AF65-F5344CB8AC3E}">
        <p14:creationId xmlns:p14="http://schemas.microsoft.com/office/powerpoint/2010/main" val="852591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6247</TotalTime>
  <Words>2587</Words>
  <Application>Microsoft Office PowerPoint</Application>
  <PresentationFormat>Widescreen</PresentationFormat>
  <Paragraphs>386</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Wingdings</vt:lpstr>
      <vt:lpstr>Calibri</vt:lpstr>
      <vt:lpstr>Noto Sans Symbols</vt:lpstr>
      <vt:lpstr>Roboto Slab</vt:lpstr>
      <vt:lpstr>var(--global-font-1)</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Dawood Sajjadi</cp:lastModifiedBy>
  <cp:revision>135</cp:revision>
  <dcterms:created xsi:type="dcterms:W3CDTF">2020-01-18T07:24:59Z</dcterms:created>
  <dcterms:modified xsi:type="dcterms:W3CDTF">2025-03-15T17:08:10Z</dcterms:modified>
</cp:coreProperties>
</file>